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551" r:id="rId2"/>
    <p:sldId id="505" r:id="rId3"/>
    <p:sldId id="504" r:id="rId4"/>
    <p:sldId id="469" r:id="rId5"/>
    <p:sldId id="470" r:id="rId6"/>
    <p:sldId id="354" r:id="rId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BD"/>
    <a:srgbClr val="F4EC84"/>
    <a:srgbClr val="FFFF79"/>
    <a:srgbClr val="E6AF00"/>
    <a:srgbClr val="A80C87"/>
    <a:srgbClr val="BA6006"/>
    <a:srgbClr val="EC3C72"/>
    <a:srgbClr val="FF4343"/>
    <a:srgbClr val="423D26"/>
    <a:srgbClr val="743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83" autoAdjust="0"/>
    <p:restoredTop sz="98168" autoAdjust="0"/>
  </p:normalViewPr>
  <p:slideViewPr>
    <p:cSldViewPr>
      <p:cViewPr varScale="1">
        <p:scale>
          <a:sx n="145" d="100"/>
          <a:sy n="145" d="100"/>
        </p:scale>
        <p:origin x="312" y="120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172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685800" y="1047750"/>
            <a:ext cx="3759200" cy="3429000"/>
            <a:chOff x="584200" y="1047750"/>
            <a:chExt cx="3644900" cy="3632200"/>
          </a:xfrm>
        </p:grpSpPr>
        <p:sp>
          <p:nvSpPr>
            <p:cNvPr id="9" name="Hexagon 8"/>
            <p:cNvSpPr/>
            <p:nvPr/>
          </p:nvSpPr>
          <p:spPr>
            <a:xfrm>
              <a:off x="609600" y="1047750"/>
              <a:ext cx="1981200" cy="1752600"/>
            </a:xfrm>
            <a:prstGeom prst="hexagon">
              <a:avLst/>
            </a:prstGeom>
            <a:blipFill dpi="0" rotWithShape="1">
              <a:blip/>
              <a:srcRect/>
              <a:stretch>
                <a:fillRect l="-15000" t="-7000" r="-12000" b="-6000"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/>
            <p:cNvSpPr/>
            <p:nvPr/>
          </p:nvSpPr>
          <p:spPr>
            <a:xfrm>
              <a:off x="2247900" y="2038350"/>
              <a:ext cx="1981200" cy="1752600"/>
            </a:xfrm>
            <a:prstGeom prst="hexagon">
              <a:avLst/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1000" t="-13000" b="-18000"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/>
            <p:cNvSpPr/>
            <p:nvPr/>
          </p:nvSpPr>
          <p:spPr>
            <a:xfrm>
              <a:off x="584200" y="2927350"/>
              <a:ext cx="1981200" cy="1752600"/>
            </a:xfrm>
            <a:prstGeom prst="hexagon">
              <a:avLst/>
            </a:prstGeom>
            <a:blipFill>
              <a:blip r:embed="rId7"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47" Type="http://schemas.openxmlformats.org/officeDocument/2006/relationships/image" Target="../media/image50.png"/><Relationship Id="rId50" Type="http://schemas.openxmlformats.org/officeDocument/2006/relationships/image" Target="../media/image53.png"/><Relationship Id="rId55" Type="http://schemas.openxmlformats.org/officeDocument/2006/relationships/image" Target="../media/image58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46" Type="http://schemas.openxmlformats.org/officeDocument/2006/relationships/image" Target="../media/image49.png"/><Relationship Id="rId59" Type="http://schemas.openxmlformats.org/officeDocument/2006/relationships/image" Target="../media/image62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41" Type="http://schemas.openxmlformats.org/officeDocument/2006/relationships/image" Target="../media/image44.png"/><Relationship Id="rId5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45" Type="http://schemas.openxmlformats.org/officeDocument/2006/relationships/image" Target="../media/image48.png"/><Relationship Id="rId53" Type="http://schemas.openxmlformats.org/officeDocument/2006/relationships/image" Target="../media/image56.png"/><Relationship Id="rId58" Type="http://schemas.openxmlformats.org/officeDocument/2006/relationships/image" Target="../media/image61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49" Type="http://schemas.openxmlformats.org/officeDocument/2006/relationships/image" Target="../media/image52.png"/><Relationship Id="rId57" Type="http://schemas.openxmlformats.org/officeDocument/2006/relationships/image" Target="../media/image60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4" Type="http://schemas.openxmlformats.org/officeDocument/2006/relationships/image" Target="../media/image47.png"/><Relationship Id="rId52" Type="http://schemas.openxmlformats.org/officeDocument/2006/relationships/image" Target="../media/image55.png"/><Relationship Id="rId60" Type="http://schemas.openxmlformats.org/officeDocument/2006/relationships/image" Target="../media/image4.gif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openxmlformats.org/officeDocument/2006/relationships/image" Target="../media/image46.png"/><Relationship Id="rId48" Type="http://schemas.openxmlformats.org/officeDocument/2006/relationships/image" Target="../media/image51.png"/><Relationship Id="rId56" Type="http://schemas.openxmlformats.org/officeDocument/2006/relationships/image" Target="../media/image59.png"/><Relationship Id="rId8" Type="http://schemas.openxmlformats.org/officeDocument/2006/relationships/image" Target="../media/image11.png"/><Relationship Id="rId51" Type="http://schemas.openxmlformats.org/officeDocument/2006/relationships/image" Target="../media/image54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2438400" y="2140863"/>
            <a:ext cx="4267200" cy="86177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en-US" sz="5000" b="1" dirty="0" smtClean="0">
                <a:solidFill>
                  <a:srgbClr val="000099"/>
                </a:solidFill>
                <a:latin typeface="Bookman Old Style" pitchFamily="18" charset="0"/>
              </a:rPr>
              <a:t>Module 24</a:t>
            </a:r>
          </a:p>
        </p:txBody>
      </p:sp>
    </p:spTree>
    <p:extLst>
      <p:ext uri="{BB962C8B-B14F-4D97-AF65-F5344CB8AC3E}">
        <p14:creationId xmlns:p14="http://schemas.microsoft.com/office/powerpoint/2010/main" val="242516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9372" y="256963"/>
            <a:ext cx="4531071" cy="40011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reflection blurRad="12700" stA="28000" endPos="45000" dist="1000" dir="5400000" sy="-100000" algn="bl" rotWithShape="0"/>
                </a:effectLst>
                <a:latin typeface="Bookman Old Style" pitchFamily="18" charset="0"/>
                <a:cs typeface="Arabic Typesetting" pitchFamily="66" charset="-78"/>
              </a:rPr>
              <a:t>Haemodialysis</a:t>
            </a:r>
            <a:endParaRPr lang="en-US" sz="2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7030A0"/>
              </a:solidFill>
              <a:effectLst>
                <a:reflection blurRad="12700" stA="28000" endPos="45000" dist="1000" dir="5400000" sy="-100000" algn="bl" rotWithShape="0"/>
              </a:effectLst>
              <a:latin typeface="Bookman Old Style" pitchFamily="18" charset="0"/>
              <a:cs typeface="Arabic Typesetting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8350" y="630019"/>
            <a:ext cx="8027977" cy="646331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dirty="0" smtClean="0">
                <a:latin typeface="+mj-lt"/>
              </a:rPr>
              <a:t>Many factors like injury, infections or restricted blood flow to kidneys reduce the activity of kidneys. </a:t>
            </a:r>
            <a:endParaRPr 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350" y="630018"/>
            <a:ext cx="8027977" cy="646331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dirty="0" smtClean="0">
                <a:latin typeface="+mj-lt"/>
              </a:rPr>
              <a:t>It leads to accumulation of poisonous wastes in the body wastes in the body which may lead to death.</a:t>
            </a:r>
            <a:endParaRPr lang="en-US" dirty="0">
              <a:latin typeface="+mj-lt"/>
            </a:endParaRPr>
          </a:p>
        </p:txBody>
      </p:sp>
      <p:sp>
        <p:nvSpPr>
          <p:cNvPr id="12" name="Multiply 11"/>
          <p:cNvSpPr/>
          <p:nvPr/>
        </p:nvSpPr>
        <p:spPr>
          <a:xfrm>
            <a:off x="3551301" y="1749840"/>
            <a:ext cx="805242" cy="805242"/>
          </a:xfrm>
          <a:prstGeom prst="mathMultiply">
            <a:avLst>
              <a:gd name="adj1" fmla="val 8429"/>
            </a:avLst>
          </a:prstGeom>
          <a:gradFill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Multiply 18"/>
          <p:cNvSpPr/>
          <p:nvPr/>
        </p:nvSpPr>
        <p:spPr>
          <a:xfrm>
            <a:off x="4755261" y="1620300"/>
            <a:ext cx="805242" cy="805242"/>
          </a:xfrm>
          <a:prstGeom prst="mathMultiply">
            <a:avLst>
              <a:gd name="adj1" fmla="val 8429"/>
            </a:avLst>
          </a:prstGeom>
          <a:gradFill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4585117" y="2066070"/>
            <a:ext cx="50292" cy="4572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glow rad="101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343401" y="2252186"/>
            <a:ext cx="50292" cy="4572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glow rad="101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589798" y="1885950"/>
            <a:ext cx="50292" cy="4572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glow rad="101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615814" y="2389822"/>
            <a:ext cx="50292" cy="4572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glow rad="101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512550" y="3655218"/>
            <a:ext cx="50292" cy="4572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glow rad="101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595812" y="2666524"/>
            <a:ext cx="50292" cy="4572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glow rad="101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8350" y="1181100"/>
            <a:ext cx="3333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dirty="0"/>
              <a:t>This is called as kidney failure. </a:t>
            </a:r>
          </a:p>
        </p:txBody>
      </p:sp>
      <p:sp>
        <p:nvSpPr>
          <p:cNvPr id="27" name="Oval 26"/>
          <p:cNvSpPr/>
          <p:nvPr/>
        </p:nvSpPr>
        <p:spPr>
          <a:xfrm>
            <a:off x="4509375" y="3836193"/>
            <a:ext cx="50292" cy="4572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glow rad="101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334000" y="4575810"/>
            <a:ext cx="50292" cy="4572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glow rad="101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733800" y="4552950"/>
            <a:ext cx="50292" cy="4572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glow rad="101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350" y="654372"/>
            <a:ext cx="7899850" cy="646331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dirty="0" smtClean="0">
                <a:latin typeface="+mj-lt"/>
              </a:rPr>
              <a:t>In this case kidney failure an artificial machine is used to remove the nitrogenous waste products from the blood.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81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5" grpId="0"/>
      <p:bldP spid="5" grpId="1"/>
      <p:bldP spid="12" grpId="0" animBg="1"/>
      <p:bldP spid="12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/>
      <p:bldP spid="26" grpId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6" name="Picture 2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7" name="Picture 2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8" name="Picture 2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9" name="Picture 2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1" name="Picture 25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2" name="Picture 26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3" name="Picture 27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4" name="Picture 28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5" name="Picture 29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6" name="Picture 30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7" name="Picture 31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8" name="Picture 32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9" name="Picture 33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30" name="Picture 34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31" name="Picture 35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32" name="Picture 36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33" name="Picture 37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34" name="Picture 38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35" name="Picture 39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36" name="Picture 40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37" name="Picture 41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38" name="Picture 42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39" name="Picture 43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40" name="Picture 44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41" name="Picture 45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42" name="Picture 46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43" name="Picture 47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44" name="Picture 48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45" name="Picture 49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46" name="Picture 50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47" name="Picture 51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48" name="Picture 52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49" name="Picture 53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50" name="Picture 54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51" name="Picture 55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52" name="Picture 56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53" name="Picture 57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54" name="Picture 58"/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55" name="Picture 59"/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56" name="Picture 60"/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57" name="Picture 61"/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58" name="Picture 62"/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823" y="1592776"/>
            <a:ext cx="8046231" cy="32402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529372" y="256963"/>
            <a:ext cx="4531071" cy="40011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reflection blurRad="12700" stA="28000" endPos="45000" dist="1000" dir="5400000" sy="-100000" algn="bl" rotWithShape="0"/>
                </a:effectLst>
                <a:latin typeface="Bookman Old Style" pitchFamily="18" charset="0"/>
                <a:cs typeface="Arabic Typesetting" pitchFamily="66" charset="-78"/>
              </a:rPr>
              <a:t>Haemodialysis</a:t>
            </a:r>
            <a:endParaRPr lang="en-US" sz="2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7030A0"/>
              </a:solidFill>
              <a:effectLst>
                <a:reflection blurRad="12700" stA="28000" endPos="45000" dist="1000" dir="5400000" sy="-100000" algn="bl" rotWithShape="0"/>
              </a:effectLst>
              <a:latin typeface="Bookman Old Style" pitchFamily="18" charset="0"/>
              <a:cs typeface="Arabic Typesetting" pitchFamily="66" charset="-78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58350" y="654372"/>
            <a:ext cx="7899850" cy="646331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0"/>
              </a:buBlip>
            </a:pPr>
            <a:r>
              <a:rPr lang="en-US" dirty="0" smtClean="0">
                <a:latin typeface="+mj-lt"/>
              </a:rPr>
              <a:t>In this case kidney failure an artificial machine is used to remove the nitrogenous waste products from the blood. </a:t>
            </a:r>
            <a:endParaRPr lang="en-US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68737" y="2489741"/>
            <a:ext cx="3778248" cy="1197072"/>
            <a:chOff x="4122737" y="2303052"/>
            <a:chExt cx="3778248" cy="1197072"/>
          </a:xfrm>
        </p:grpSpPr>
        <p:sp>
          <p:nvSpPr>
            <p:cNvPr id="67" name="TextBox 66"/>
            <p:cNvSpPr txBox="1"/>
            <p:nvPr/>
          </p:nvSpPr>
          <p:spPr>
            <a:xfrm>
              <a:off x="5310185" y="2714624"/>
              <a:ext cx="2590800" cy="584775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1600" b="1" dirty="0" err="1" smtClean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Hemodialyzer</a:t>
              </a:r>
              <a:r>
                <a:rPr lang="en-US" sz="1600" b="1" dirty="0" smtClean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 </a:t>
              </a:r>
              <a:br>
                <a:rPr lang="en-US" sz="1600" b="1" dirty="0" smtClean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</a:br>
              <a:r>
                <a:rPr lang="en-US" sz="1600" b="1" dirty="0" smtClean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(Where filtering takes place)</a:t>
              </a:r>
              <a:endParaRPr lang="en-US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4122737" y="2303052"/>
              <a:ext cx="822326" cy="1197072"/>
            </a:xfrm>
            <a:prstGeom prst="roundRect">
              <a:avLst/>
            </a:prstGeom>
            <a:noFill/>
            <a:ln>
              <a:solidFill>
                <a:srgbClr val="0303BD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4949826" y="2901588"/>
              <a:ext cx="388938" cy="0"/>
            </a:xfrm>
            <a:prstGeom prst="line">
              <a:avLst/>
            </a:prstGeom>
            <a:ln w="19050">
              <a:solidFill>
                <a:srgbClr val="0303B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/>
          <p:cNvSpPr txBox="1"/>
          <p:nvPr/>
        </p:nvSpPr>
        <p:spPr>
          <a:xfrm>
            <a:off x="5638800" y="1872887"/>
            <a:ext cx="2590800" cy="338554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Hemodialysis machine</a:t>
            </a:r>
            <a:endParaRPr lang="en-US" sz="1600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105026" y="3943350"/>
            <a:ext cx="2951159" cy="338554"/>
            <a:chOff x="4848226" y="5391150"/>
            <a:chExt cx="2951159" cy="338554"/>
          </a:xfrm>
        </p:grpSpPr>
        <p:sp>
          <p:nvSpPr>
            <p:cNvPr id="77" name="TextBox 76"/>
            <p:cNvSpPr txBox="1"/>
            <p:nvPr/>
          </p:nvSpPr>
          <p:spPr>
            <a:xfrm>
              <a:off x="5208585" y="5391150"/>
              <a:ext cx="2590800" cy="338554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Artery</a:t>
              </a:r>
              <a:endParaRPr lang="en-US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4848226" y="5578114"/>
              <a:ext cx="388938" cy="0"/>
            </a:xfrm>
            <a:prstGeom prst="line">
              <a:avLst/>
            </a:prstGeom>
            <a:ln w="19050">
              <a:solidFill>
                <a:srgbClr val="FFF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558350" y="1214770"/>
            <a:ext cx="3645125" cy="369332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0"/>
              </a:buBlip>
            </a:pPr>
            <a:r>
              <a:rPr lang="en-US" dirty="0" smtClean="0">
                <a:latin typeface="+mj-lt"/>
              </a:rPr>
              <a:t>This process is called as dialysis. </a:t>
            </a:r>
            <a:endParaRPr lang="en-US" dirty="0"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8350" y="652236"/>
            <a:ext cx="7899850" cy="369332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0"/>
              </a:buBlip>
            </a:pPr>
            <a:r>
              <a:rPr lang="en-US" dirty="0" smtClean="0">
                <a:latin typeface="+mj-lt"/>
              </a:rPr>
              <a:t>This purified blood is pumped back into the body of the patient.</a:t>
            </a:r>
            <a:endParaRPr lang="en-US" dirty="0">
              <a:latin typeface="+mj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58350" y="956209"/>
            <a:ext cx="7899850" cy="369332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60"/>
              </a:buBlip>
            </a:pPr>
            <a:r>
              <a:rPr lang="en-US" dirty="0" smtClean="0">
                <a:latin typeface="+mj-lt"/>
              </a:rPr>
              <a:t>At one time 500 ml of blood is passed through the dialyzing machine.</a:t>
            </a:r>
            <a:endParaRPr lang="en-US" dirty="0">
              <a:latin typeface="+mj-lt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2184400" y="2171700"/>
            <a:ext cx="2990850" cy="338554"/>
            <a:chOff x="4848226" y="5391150"/>
            <a:chExt cx="2990850" cy="338554"/>
          </a:xfrm>
        </p:grpSpPr>
        <p:sp>
          <p:nvSpPr>
            <p:cNvPr id="74" name="TextBox 73"/>
            <p:cNvSpPr txBox="1"/>
            <p:nvPr/>
          </p:nvSpPr>
          <p:spPr>
            <a:xfrm>
              <a:off x="5248276" y="5391150"/>
              <a:ext cx="2590800" cy="338554"/>
            </a:xfrm>
            <a:prstGeom prst="rect">
              <a:avLst/>
            </a:prstGeom>
            <a:noFill/>
            <a:effectLst>
              <a:softEdge rad="317500"/>
            </a:effectLst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Vein</a:t>
              </a:r>
              <a:endParaRPr lang="en-US" sz="1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4848226" y="5578114"/>
              <a:ext cx="388938" cy="0"/>
            </a:xfrm>
            <a:prstGeom prst="line">
              <a:avLst/>
            </a:prstGeom>
            <a:ln w="19050">
              <a:solidFill>
                <a:srgbClr val="FFF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169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2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8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1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4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7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3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6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9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20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5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80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1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4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7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0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3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660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6900"/>
                            </p:stCondLst>
                            <p:childTnLst>
                              <p:par>
                                <p:cTn id="14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7200"/>
                            </p:stCondLst>
                            <p:childTnLst>
                              <p:par>
                                <p:cTn id="15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5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00"/>
                            </p:stCondLst>
                            <p:childTnLst>
                              <p:par>
                                <p:cTn id="17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00"/>
                            </p:stCondLst>
                            <p:childTnLst>
                              <p:par>
                                <p:cTn id="18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9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200"/>
                            </p:stCondLst>
                            <p:childTnLst>
                              <p:par>
                                <p:cTn id="18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00"/>
                            </p:stCondLst>
                            <p:childTnLst>
                              <p:par>
                                <p:cTn id="19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800"/>
                            </p:stCondLst>
                            <p:childTnLst>
                              <p:par>
                                <p:cTn id="19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100"/>
                            </p:stCondLst>
                            <p:childTnLst>
                              <p:par>
                                <p:cTn id="19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700"/>
                            </p:stCondLst>
                            <p:childTnLst>
                              <p:par>
                                <p:cTn id="20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3000"/>
                            </p:stCondLst>
                            <p:childTnLst>
                              <p:par>
                                <p:cTn id="20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330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8" grpId="0"/>
      <p:bldP spid="68" grpId="1"/>
      <p:bldP spid="80" grpId="0"/>
      <p:bldP spid="80" grpId="1"/>
      <p:bldP spid="81" grpId="0"/>
      <p:bldP spid="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4832" y="1140490"/>
            <a:ext cx="286657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18415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ookman Old Style" pitchFamily="18" charset="0"/>
                <a:cs typeface="Arabic Typesetting" pitchFamily="66" charset="-78"/>
              </a:rPr>
              <a:t>Do plants excrete??? </a:t>
            </a:r>
            <a:endParaRPr lang="en-US" sz="3200" dirty="0">
              <a:ln w="18415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ookman Old Style" pitchFamily="18" charset="0"/>
              <a:cs typeface="Arabic Typesetting" pitchFamily="66" charset="-78"/>
            </a:endParaRPr>
          </a:p>
        </p:txBody>
      </p:sp>
      <p:pic>
        <p:nvPicPr>
          <p:cNvPr id="14338" name="Picture 2" descr="Tulipsi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4" y="685801"/>
            <a:ext cx="1676394" cy="2143125"/>
          </a:xfrm>
          <a:prstGeom prst="rect">
            <a:avLst/>
          </a:prstGeom>
          <a:noFill/>
        </p:spPr>
      </p:pic>
      <p:pic>
        <p:nvPicPr>
          <p:cNvPr id="14342" name="Picture 6" descr="Toilet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2800351"/>
            <a:ext cx="2275648" cy="201453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791200" y="1386711"/>
            <a:ext cx="190136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18415" cmpd="sng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ookman Old Style" pitchFamily="18" charset="0"/>
                <a:cs typeface="Arabic Typesetting" pitchFamily="66" charset="-78"/>
              </a:rPr>
              <a:t>YES !</a:t>
            </a:r>
            <a:endParaRPr lang="en-US" sz="3200" dirty="0">
              <a:ln w="18415" cmpd="sng">
                <a:solidFill>
                  <a:srgbClr val="7030A0"/>
                </a:solidFill>
                <a:prstDash val="solid"/>
              </a:ln>
              <a:solidFill>
                <a:srgbClr val="7030A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ookman Old Style" pitchFamily="18" charset="0"/>
              <a:cs typeface="Arabic Typesetting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344683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 descr="Leaf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295753" y="3092450"/>
            <a:ext cx="1326432" cy="10287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33400" y="259318"/>
            <a:ext cx="6400800" cy="369332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  <a:latin typeface="Bookman Old Style" pitchFamily="18" charset="0"/>
              </a:rPr>
              <a:t>In plants excretion is very simple</a:t>
            </a:r>
            <a:endParaRPr lang="en-US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664655"/>
            <a:ext cx="6400800" cy="369332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  <a:latin typeface="Bookman Old Style" pitchFamily="18" charset="0"/>
              </a:rPr>
              <a:t>No definite excretory system or organ</a:t>
            </a:r>
            <a:endParaRPr lang="en-US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1069992"/>
            <a:ext cx="6400800" cy="369332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  <a:latin typeface="Bookman Old Style" pitchFamily="18" charset="0"/>
              </a:rPr>
              <a:t>Gases are eliminated by diffusion</a:t>
            </a:r>
            <a:endParaRPr lang="en-US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1475329"/>
            <a:ext cx="6400800" cy="369332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  <a:latin typeface="Bookman Old Style" pitchFamily="18" charset="0"/>
              </a:rPr>
              <a:t>Waste stored in vacuoles of leaves, flower, fruit, bark.</a:t>
            </a:r>
            <a:endParaRPr lang="en-US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  <p:pic>
        <p:nvPicPr>
          <p:cNvPr id="50179" name="Picture 3" descr="C:\Users\KSHITIJ\Desktop\shweta ppt\1194986559983353579flower_03.svg.m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753" y="3321051"/>
            <a:ext cx="804782" cy="823913"/>
          </a:xfrm>
          <a:prstGeom prst="rect">
            <a:avLst/>
          </a:prstGeom>
          <a:noFill/>
        </p:spPr>
      </p:pic>
      <p:pic>
        <p:nvPicPr>
          <p:cNvPr id="11" name="Picture 3" descr="C:\Users\KSHITIJ\Desktop\shweta ppt\1194986559983353579flower_03.svg.m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753" y="3983038"/>
            <a:ext cx="804782" cy="823913"/>
          </a:xfrm>
          <a:prstGeom prst="rect">
            <a:avLst/>
          </a:prstGeom>
          <a:noFill/>
        </p:spPr>
      </p:pic>
      <p:pic>
        <p:nvPicPr>
          <p:cNvPr id="12" name="Picture 3" descr="C:\Users\KSHITIJ\Desktop\shweta ppt\1194986559983353579flower_03.svg.m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8153" y="3663950"/>
            <a:ext cx="804782" cy="857250"/>
          </a:xfrm>
          <a:prstGeom prst="rect">
            <a:avLst/>
          </a:prstGeom>
          <a:noFill/>
        </p:spPr>
      </p:pic>
      <p:pic>
        <p:nvPicPr>
          <p:cNvPr id="50181" name="Picture 5" descr="Leaf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943350"/>
            <a:ext cx="1381700" cy="1028700"/>
          </a:xfrm>
          <a:prstGeom prst="rect">
            <a:avLst/>
          </a:prstGeom>
          <a:noFill/>
        </p:spPr>
      </p:pic>
      <p:pic>
        <p:nvPicPr>
          <p:cNvPr id="50183" name="Picture 7" descr="Apple Clip Ar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21591" y="4064000"/>
            <a:ext cx="648798" cy="742950"/>
          </a:xfrm>
          <a:prstGeom prst="rect">
            <a:avLst/>
          </a:prstGeom>
          <a:noFill/>
        </p:spPr>
      </p:pic>
      <p:pic>
        <p:nvPicPr>
          <p:cNvPr id="16" name="Picture 7" descr="Apple Clip Art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rgbClr val="7030A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 rot="20688682">
            <a:off x="2135962" y="4139984"/>
            <a:ext cx="552680" cy="632884"/>
          </a:xfrm>
          <a:prstGeom prst="rect">
            <a:avLst/>
          </a:prstGeom>
          <a:noFill/>
        </p:spPr>
      </p:pic>
      <p:pic>
        <p:nvPicPr>
          <p:cNvPr id="50185" name="Picture 9" descr="Bark Tree Clip Ar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86200" y="2609166"/>
            <a:ext cx="1699520" cy="2255132"/>
          </a:xfrm>
          <a:prstGeom prst="rect">
            <a:avLst/>
          </a:prstGeom>
          <a:noFill/>
        </p:spPr>
      </p:pic>
      <p:grpSp>
        <p:nvGrpSpPr>
          <p:cNvPr id="80" name="Group 593"/>
          <p:cNvGrpSpPr>
            <a:grpSpLocks/>
          </p:cNvGrpSpPr>
          <p:nvPr/>
        </p:nvGrpSpPr>
        <p:grpSpPr bwMode="auto">
          <a:xfrm>
            <a:off x="3647069" y="4653881"/>
            <a:ext cx="173462" cy="101920"/>
            <a:chOff x="3997" y="2708"/>
            <a:chExt cx="217" cy="170"/>
          </a:xfrm>
          <a:solidFill>
            <a:srgbClr val="743116"/>
          </a:solidFill>
        </p:grpSpPr>
        <p:sp>
          <p:nvSpPr>
            <p:cNvPr id="81" name="Freeform 594"/>
            <p:cNvSpPr>
              <a:spLocks/>
            </p:cNvSpPr>
            <p:nvPr/>
          </p:nvSpPr>
          <p:spPr bwMode="auto">
            <a:xfrm>
              <a:off x="3997" y="2708"/>
              <a:ext cx="217" cy="170"/>
            </a:xfrm>
            <a:custGeom>
              <a:avLst/>
              <a:gdLst/>
              <a:ahLst/>
              <a:cxnLst>
                <a:cxn ang="0">
                  <a:pos x="75" y="1"/>
                </a:cxn>
                <a:cxn ang="0">
                  <a:pos x="42" y="23"/>
                </a:cxn>
                <a:cxn ang="0">
                  <a:pos x="16" y="40"/>
                </a:cxn>
                <a:cxn ang="0">
                  <a:pos x="10" y="57"/>
                </a:cxn>
                <a:cxn ang="0">
                  <a:pos x="45" y="87"/>
                </a:cxn>
                <a:cxn ang="0">
                  <a:pos x="81" y="92"/>
                </a:cxn>
                <a:cxn ang="0">
                  <a:pos x="127" y="59"/>
                </a:cxn>
                <a:cxn ang="0">
                  <a:pos x="115" y="28"/>
                </a:cxn>
                <a:cxn ang="0">
                  <a:pos x="85" y="13"/>
                </a:cxn>
                <a:cxn ang="0">
                  <a:pos x="75" y="1"/>
                </a:cxn>
              </a:cxnLst>
              <a:rect l="0" t="0" r="r" b="b"/>
              <a:pathLst>
                <a:path w="129" h="95">
                  <a:moveTo>
                    <a:pt x="75" y="1"/>
                  </a:moveTo>
                  <a:cubicBezTo>
                    <a:pt x="58" y="4"/>
                    <a:pt x="53" y="13"/>
                    <a:pt x="42" y="23"/>
                  </a:cubicBezTo>
                  <a:cubicBezTo>
                    <a:pt x="30" y="33"/>
                    <a:pt x="26" y="41"/>
                    <a:pt x="16" y="40"/>
                  </a:cubicBezTo>
                  <a:cubicBezTo>
                    <a:pt x="6" y="38"/>
                    <a:pt x="0" y="49"/>
                    <a:pt x="10" y="57"/>
                  </a:cubicBezTo>
                  <a:cubicBezTo>
                    <a:pt x="20" y="66"/>
                    <a:pt x="36" y="83"/>
                    <a:pt x="45" y="87"/>
                  </a:cubicBezTo>
                  <a:cubicBezTo>
                    <a:pt x="53" y="92"/>
                    <a:pt x="63" y="89"/>
                    <a:pt x="81" y="92"/>
                  </a:cubicBezTo>
                  <a:cubicBezTo>
                    <a:pt x="98" y="95"/>
                    <a:pt x="124" y="64"/>
                    <a:pt x="127" y="59"/>
                  </a:cubicBezTo>
                  <a:cubicBezTo>
                    <a:pt x="129" y="53"/>
                    <a:pt x="127" y="33"/>
                    <a:pt x="115" y="28"/>
                  </a:cubicBezTo>
                  <a:cubicBezTo>
                    <a:pt x="104" y="24"/>
                    <a:pt x="88" y="20"/>
                    <a:pt x="85" y="13"/>
                  </a:cubicBezTo>
                  <a:cubicBezTo>
                    <a:pt x="82" y="5"/>
                    <a:pt x="82" y="0"/>
                    <a:pt x="75" y="1"/>
                  </a:cubicBezTo>
                  <a:close/>
                </a:path>
              </a:pathLst>
            </a:custGeom>
            <a:grpFill/>
            <a:ln w="4763" cap="flat">
              <a:solidFill>
                <a:srgbClr val="34343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82" name="Freeform 595"/>
            <p:cNvSpPr>
              <a:spLocks/>
            </p:cNvSpPr>
            <p:nvPr/>
          </p:nvSpPr>
          <p:spPr bwMode="auto">
            <a:xfrm>
              <a:off x="4008" y="2772"/>
              <a:ext cx="195" cy="53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51" y="28"/>
                </a:cxn>
                <a:cxn ang="0">
                  <a:pos x="0" y="9"/>
                </a:cxn>
              </a:cxnLst>
              <a:rect l="0" t="0" r="r" b="b"/>
              <a:pathLst>
                <a:path w="116" h="29">
                  <a:moveTo>
                    <a:pt x="116" y="0"/>
                  </a:moveTo>
                  <a:cubicBezTo>
                    <a:pt x="93" y="11"/>
                    <a:pt x="78" y="29"/>
                    <a:pt x="51" y="28"/>
                  </a:cubicBezTo>
                  <a:cubicBezTo>
                    <a:pt x="30" y="26"/>
                    <a:pt x="15" y="23"/>
                    <a:pt x="0" y="9"/>
                  </a:cubicBezTo>
                </a:path>
              </a:pathLst>
            </a:custGeom>
            <a:grp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83" name="Freeform 596"/>
            <p:cNvSpPr>
              <a:spLocks/>
            </p:cNvSpPr>
            <p:nvPr/>
          </p:nvSpPr>
          <p:spPr bwMode="auto">
            <a:xfrm>
              <a:off x="4068" y="2790"/>
              <a:ext cx="136" cy="76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13" y="40"/>
                </a:cxn>
                <a:cxn ang="0">
                  <a:pos x="25" y="40"/>
                </a:cxn>
                <a:cxn ang="0">
                  <a:pos x="47" y="40"/>
                </a:cxn>
                <a:cxn ang="0">
                  <a:pos x="68" y="18"/>
                </a:cxn>
                <a:cxn ang="0">
                  <a:pos x="75" y="0"/>
                </a:cxn>
                <a:cxn ang="0">
                  <a:pos x="58" y="18"/>
                </a:cxn>
                <a:cxn ang="0">
                  <a:pos x="37" y="32"/>
                </a:cxn>
                <a:cxn ang="0">
                  <a:pos x="18" y="33"/>
                </a:cxn>
                <a:cxn ang="0">
                  <a:pos x="6" y="35"/>
                </a:cxn>
              </a:cxnLst>
              <a:rect l="0" t="0" r="r" b="b"/>
              <a:pathLst>
                <a:path w="81" h="42">
                  <a:moveTo>
                    <a:pt x="0" y="33"/>
                  </a:moveTo>
                  <a:cubicBezTo>
                    <a:pt x="5" y="35"/>
                    <a:pt x="8" y="39"/>
                    <a:pt x="13" y="40"/>
                  </a:cubicBezTo>
                  <a:cubicBezTo>
                    <a:pt x="17" y="40"/>
                    <a:pt x="21" y="40"/>
                    <a:pt x="25" y="40"/>
                  </a:cubicBezTo>
                  <a:cubicBezTo>
                    <a:pt x="32" y="40"/>
                    <a:pt x="41" y="42"/>
                    <a:pt x="47" y="40"/>
                  </a:cubicBezTo>
                  <a:cubicBezTo>
                    <a:pt x="56" y="37"/>
                    <a:pt x="62" y="25"/>
                    <a:pt x="68" y="18"/>
                  </a:cubicBezTo>
                  <a:cubicBezTo>
                    <a:pt x="72" y="14"/>
                    <a:pt x="81" y="5"/>
                    <a:pt x="75" y="0"/>
                  </a:cubicBezTo>
                  <a:cubicBezTo>
                    <a:pt x="69" y="4"/>
                    <a:pt x="65" y="13"/>
                    <a:pt x="58" y="18"/>
                  </a:cubicBezTo>
                  <a:cubicBezTo>
                    <a:pt x="52" y="22"/>
                    <a:pt x="44" y="30"/>
                    <a:pt x="37" y="32"/>
                  </a:cubicBezTo>
                  <a:cubicBezTo>
                    <a:pt x="31" y="34"/>
                    <a:pt x="24" y="32"/>
                    <a:pt x="18" y="33"/>
                  </a:cubicBezTo>
                  <a:cubicBezTo>
                    <a:pt x="14" y="33"/>
                    <a:pt x="10" y="35"/>
                    <a:pt x="6" y="3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84" name="Freeform 597"/>
            <p:cNvSpPr>
              <a:spLocks/>
            </p:cNvSpPr>
            <p:nvPr/>
          </p:nvSpPr>
          <p:spPr bwMode="auto">
            <a:xfrm>
              <a:off x="4018" y="2726"/>
              <a:ext cx="117" cy="88"/>
            </a:xfrm>
            <a:custGeom>
              <a:avLst/>
              <a:gdLst/>
              <a:ahLst/>
              <a:cxnLst>
                <a:cxn ang="0">
                  <a:pos x="53" y="1"/>
                </a:cxn>
                <a:cxn ang="0">
                  <a:pos x="35" y="15"/>
                </a:cxn>
                <a:cxn ang="0">
                  <a:pos x="22" y="25"/>
                </a:cxn>
                <a:cxn ang="0">
                  <a:pos x="11" y="32"/>
                </a:cxn>
                <a:cxn ang="0">
                  <a:pos x="0" y="35"/>
                </a:cxn>
                <a:cxn ang="0">
                  <a:pos x="16" y="43"/>
                </a:cxn>
                <a:cxn ang="0">
                  <a:pos x="32" y="47"/>
                </a:cxn>
                <a:cxn ang="0">
                  <a:pos x="70" y="38"/>
                </a:cxn>
                <a:cxn ang="0">
                  <a:pos x="45" y="25"/>
                </a:cxn>
                <a:cxn ang="0">
                  <a:pos x="50" y="0"/>
                </a:cxn>
              </a:cxnLst>
              <a:rect l="0" t="0" r="r" b="b"/>
              <a:pathLst>
                <a:path w="70" h="49">
                  <a:moveTo>
                    <a:pt x="53" y="1"/>
                  </a:moveTo>
                  <a:cubicBezTo>
                    <a:pt x="46" y="2"/>
                    <a:pt x="40" y="11"/>
                    <a:pt x="35" y="15"/>
                  </a:cubicBezTo>
                  <a:cubicBezTo>
                    <a:pt x="31" y="19"/>
                    <a:pt x="26" y="22"/>
                    <a:pt x="22" y="25"/>
                  </a:cubicBezTo>
                  <a:cubicBezTo>
                    <a:pt x="18" y="28"/>
                    <a:pt x="15" y="31"/>
                    <a:pt x="11" y="32"/>
                  </a:cubicBezTo>
                  <a:cubicBezTo>
                    <a:pt x="8" y="33"/>
                    <a:pt x="3" y="33"/>
                    <a:pt x="0" y="35"/>
                  </a:cubicBezTo>
                  <a:cubicBezTo>
                    <a:pt x="2" y="39"/>
                    <a:pt x="11" y="41"/>
                    <a:pt x="16" y="43"/>
                  </a:cubicBezTo>
                  <a:cubicBezTo>
                    <a:pt x="22" y="46"/>
                    <a:pt x="25" y="47"/>
                    <a:pt x="32" y="47"/>
                  </a:cubicBezTo>
                  <a:cubicBezTo>
                    <a:pt x="47" y="47"/>
                    <a:pt x="57" y="49"/>
                    <a:pt x="70" y="38"/>
                  </a:cubicBezTo>
                  <a:cubicBezTo>
                    <a:pt x="63" y="35"/>
                    <a:pt x="48" y="34"/>
                    <a:pt x="45" y="25"/>
                  </a:cubicBezTo>
                  <a:cubicBezTo>
                    <a:pt x="43" y="20"/>
                    <a:pt x="49" y="6"/>
                    <a:pt x="5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85" name="Freeform 598"/>
            <p:cNvSpPr>
              <a:spLocks/>
            </p:cNvSpPr>
            <p:nvPr/>
          </p:nvSpPr>
          <p:spPr bwMode="auto">
            <a:xfrm>
              <a:off x="4142" y="2798"/>
              <a:ext cx="12" cy="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2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3" y="4"/>
                    <a:pt x="5" y="8"/>
                    <a:pt x="7" y="12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86" name="Freeform 599"/>
            <p:cNvSpPr>
              <a:spLocks/>
            </p:cNvSpPr>
            <p:nvPr/>
          </p:nvSpPr>
          <p:spPr bwMode="auto">
            <a:xfrm>
              <a:off x="4154" y="2796"/>
              <a:ext cx="12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cubicBezTo>
                    <a:pt x="3" y="2"/>
                    <a:pt x="4" y="5"/>
                    <a:pt x="7" y="7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87" name="Freeform 600"/>
            <p:cNvSpPr>
              <a:spLocks/>
            </p:cNvSpPr>
            <p:nvPr/>
          </p:nvSpPr>
          <p:spPr bwMode="auto">
            <a:xfrm>
              <a:off x="4171" y="2785"/>
              <a:ext cx="6" cy="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6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cubicBezTo>
                    <a:pt x="1" y="2"/>
                    <a:pt x="2" y="4"/>
                    <a:pt x="4" y="6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</p:grpSp>
      <p:grpSp>
        <p:nvGrpSpPr>
          <p:cNvPr id="88" name="Group 601"/>
          <p:cNvGrpSpPr>
            <a:grpSpLocks/>
          </p:cNvGrpSpPr>
          <p:nvPr/>
        </p:nvGrpSpPr>
        <p:grpSpPr bwMode="auto">
          <a:xfrm>
            <a:off x="4285512" y="4686743"/>
            <a:ext cx="165470" cy="120504"/>
            <a:chOff x="4660" y="2250"/>
            <a:chExt cx="207" cy="201"/>
          </a:xfrm>
          <a:solidFill>
            <a:srgbClr val="743116"/>
          </a:solidFill>
        </p:grpSpPr>
        <p:sp>
          <p:nvSpPr>
            <p:cNvPr id="89" name="Freeform 602"/>
            <p:cNvSpPr>
              <a:spLocks/>
            </p:cNvSpPr>
            <p:nvPr/>
          </p:nvSpPr>
          <p:spPr bwMode="auto">
            <a:xfrm>
              <a:off x="4660" y="2250"/>
              <a:ext cx="207" cy="201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3" y="33"/>
                </a:cxn>
                <a:cxn ang="0">
                  <a:pos x="18" y="69"/>
                </a:cxn>
                <a:cxn ang="0">
                  <a:pos x="28" y="89"/>
                </a:cxn>
                <a:cxn ang="0">
                  <a:pos x="59" y="101"/>
                </a:cxn>
                <a:cxn ang="0">
                  <a:pos x="87" y="105"/>
                </a:cxn>
                <a:cxn ang="0">
                  <a:pos x="100" y="91"/>
                </a:cxn>
                <a:cxn ang="0">
                  <a:pos x="102" y="36"/>
                </a:cxn>
                <a:cxn ang="0">
                  <a:pos x="46" y="1"/>
                </a:cxn>
              </a:cxnLst>
              <a:rect l="0" t="0" r="r" b="b"/>
              <a:pathLst>
                <a:path w="123" h="112">
                  <a:moveTo>
                    <a:pt x="46" y="1"/>
                  </a:moveTo>
                  <a:cubicBezTo>
                    <a:pt x="32" y="3"/>
                    <a:pt x="0" y="17"/>
                    <a:pt x="3" y="33"/>
                  </a:cubicBezTo>
                  <a:cubicBezTo>
                    <a:pt x="6" y="49"/>
                    <a:pt x="18" y="69"/>
                    <a:pt x="18" y="69"/>
                  </a:cubicBezTo>
                  <a:cubicBezTo>
                    <a:pt x="18" y="69"/>
                    <a:pt x="16" y="86"/>
                    <a:pt x="28" y="89"/>
                  </a:cubicBezTo>
                  <a:cubicBezTo>
                    <a:pt x="39" y="92"/>
                    <a:pt x="54" y="89"/>
                    <a:pt x="59" y="101"/>
                  </a:cubicBezTo>
                  <a:cubicBezTo>
                    <a:pt x="65" y="112"/>
                    <a:pt x="79" y="104"/>
                    <a:pt x="87" y="105"/>
                  </a:cubicBezTo>
                  <a:cubicBezTo>
                    <a:pt x="94" y="106"/>
                    <a:pt x="97" y="111"/>
                    <a:pt x="100" y="91"/>
                  </a:cubicBezTo>
                  <a:cubicBezTo>
                    <a:pt x="102" y="70"/>
                    <a:pt x="123" y="45"/>
                    <a:pt x="102" y="36"/>
                  </a:cubicBezTo>
                  <a:cubicBezTo>
                    <a:pt x="82" y="27"/>
                    <a:pt x="62" y="0"/>
                    <a:pt x="46" y="1"/>
                  </a:cubicBezTo>
                  <a:close/>
                </a:path>
              </a:pathLst>
            </a:custGeom>
            <a:grpFill/>
            <a:ln w="4763" cap="flat">
              <a:solidFill>
                <a:srgbClr val="34343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90" name="Freeform 603"/>
            <p:cNvSpPr>
              <a:spLocks/>
            </p:cNvSpPr>
            <p:nvPr/>
          </p:nvSpPr>
          <p:spPr bwMode="auto">
            <a:xfrm>
              <a:off x="4677" y="2329"/>
              <a:ext cx="170" cy="61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26" y="28"/>
                </a:cxn>
                <a:cxn ang="0">
                  <a:pos x="68" y="29"/>
                </a:cxn>
                <a:cxn ang="0">
                  <a:pos x="80" y="25"/>
                </a:cxn>
                <a:cxn ang="0">
                  <a:pos x="89" y="11"/>
                </a:cxn>
                <a:cxn ang="0">
                  <a:pos x="101" y="0"/>
                </a:cxn>
              </a:cxnLst>
              <a:rect l="0" t="0" r="r" b="b"/>
              <a:pathLst>
                <a:path w="101" h="34">
                  <a:moveTo>
                    <a:pt x="0" y="8"/>
                  </a:moveTo>
                  <a:cubicBezTo>
                    <a:pt x="7" y="15"/>
                    <a:pt x="16" y="24"/>
                    <a:pt x="26" y="28"/>
                  </a:cubicBezTo>
                  <a:cubicBezTo>
                    <a:pt x="39" y="34"/>
                    <a:pt x="53" y="29"/>
                    <a:pt x="68" y="29"/>
                  </a:cubicBezTo>
                  <a:cubicBezTo>
                    <a:pt x="73" y="29"/>
                    <a:pt x="75" y="29"/>
                    <a:pt x="80" y="25"/>
                  </a:cubicBezTo>
                  <a:cubicBezTo>
                    <a:pt x="84" y="21"/>
                    <a:pt x="85" y="16"/>
                    <a:pt x="89" y="11"/>
                  </a:cubicBezTo>
                  <a:cubicBezTo>
                    <a:pt x="92" y="6"/>
                    <a:pt x="97" y="3"/>
                    <a:pt x="101" y="0"/>
                  </a:cubicBezTo>
                </a:path>
              </a:pathLst>
            </a:custGeom>
            <a:grp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91" name="Freeform 604"/>
            <p:cNvSpPr>
              <a:spLocks/>
            </p:cNvSpPr>
            <p:nvPr/>
          </p:nvSpPr>
          <p:spPr bwMode="auto">
            <a:xfrm>
              <a:off x="4677" y="2259"/>
              <a:ext cx="74" cy="119"/>
            </a:xfrm>
            <a:custGeom>
              <a:avLst/>
              <a:gdLst/>
              <a:ahLst/>
              <a:cxnLst>
                <a:cxn ang="0">
                  <a:pos x="35" y="1"/>
                </a:cxn>
                <a:cxn ang="0">
                  <a:pos x="5" y="15"/>
                </a:cxn>
                <a:cxn ang="0">
                  <a:pos x="3" y="38"/>
                </a:cxn>
                <a:cxn ang="0">
                  <a:pos x="44" y="66"/>
                </a:cxn>
                <a:cxn ang="0">
                  <a:pos x="32" y="28"/>
                </a:cxn>
                <a:cxn ang="0">
                  <a:pos x="36" y="14"/>
                </a:cxn>
                <a:cxn ang="0">
                  <a:pos x="36" y="0"/>
                </a:cxn>
              </a:cxnLst>
              <a:rect l="0" t="0" r="r" b="b"/>
              <a:pathLst>
                <a:path w="44" h="66">
                  <a:moveTo>
                    <a:pt x="35" y="1"/>
                  </a:moveTo>
                  <a:cubicBezTo>
                    <a:pt x="26" y="2"/>
                    <a:pt x="10" y="8"/>
                    <a:pt x="5" y="15"/>
                  </a:cubicBezTo>
                  <a:cubicBezTo>
                    <a:pt x="0" y="21"/>
                    <a:pt x="1" y="32"/>
                    <a:pt x="3" y="38"/>
                  </a:cubicBezTo>
                  <a:cubicBezTo>
                    <a:pt x="8" y="55"/>
                    <a:pt x="30" y="61"/>
                    <a:pt x="44" y="66"/>
                  </a:cubicBezTo>
                  <a:cubicBezTo>
                    <a:pt x="42" y="53"/>
                    <a:pt x="22" y="40"/>
                    <a:pt x="32" y="28"/>
                  </a:cubicBezTo>
                  <a:cubicBezTo>
                    <a:pt x="36" y="22"/>
                    <a:pt x="38" y="21"/>
                    <a:pt x="36" y="14"/>
                  </a:cubicBezTo>
                  <a:cubicBezTo>
                    <a:pt x="35" y="9"/>
                    <a:pt x="36" y="4"/>
                    <a:pt x="3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92" name="Freeform 605"/>
            <p:cNvSpPr>
              <a:spLocks/>
            </p:cNvSpPr>
            <p:nvPr/>
          </p:nvSpPr>
          <p:spPr bwMode="auto">
            <a:xfrm>
              <a:off x="4692" y="2367"/>
              <a:ext cx="52" cy="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5"/>
                </a:cxn>
                <a:cxn ang="0">
                  <a:pos x="3" y="12"/>
                </a:cxn>
                <a:cxn ang="0">
                  <a:pos x="8" y="18"/>
                </a:cxn>
                <a:cxn ang="0">
                  <a:pos x="31" y="21"/>
                </a:cxn>
                <a:cxn ang="0">
                  <a:pos x="27" y="15"/>
                </a:cxn>
                <a:cxn ang="0">
                  <a:pos x="19" y="13"/>
                </a:cxn>
                <a:cxn ang="0">
                  <a:pos x="3" y="3"/>
                </a:cxn>
              </a:cxnLst>
              <a:rect l="0" t="0" r="r" b="b"/>
              <a:pathLst>
                <a:path w="31" h="21">
                  <a:moveTo>
                    <a:pt x="0" y="0"/>
                  </a:moveTo>
                  <a:cubicBezTo>
                    <a:pt x="1" y="2"/>
                    <a:pt x="2" y="3"/>
                    <a:pt x="3" y="5"/>
                  </a:cubicBezTo>
                  <a:cubicBezTo>
                    <a:pt x="4" y="7"/>
                    <a:pt x="3" y="10"/>
                    <a:pt x="3" y="12"/>
                  </a:cubicBezTo>
                  <a:cubicBezTo>
                    <a:pt x="4" y="17"/>
                    <a:pt x="4" y="17"/>
                    <a:pt x="8" y="18"/>
                  </a:cubicBezTo>
                  <a:cubicBezTo>
                    <a:pt x="16" y="21"/>
                    <a:pt x="23" y="20"/>
                    <a:pt x="31" y="21"/>
                  </a:cubicBezTo>
                  <a:cubicBezTo>
                    <a:pt x="29" y="20"/>
                    <a:pt x="28" y="17"/>
                    <a:pt x="27" y="15"/>
                  </a:cubicBezTo>
                  <a:cubicBezTo>
                    <a:pt x="25" y="14"/>
                    <a:pt x="21" y="14"/>
                    <a:pt x="19" y="13"/>
                  </a:cubicBezTo>
                  <a:cubicBezTo>
                    <a:pt x="13" y="11"/>
                    <a:pt x="7" y="5"/>
                    <a:pt x="3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93" name="Freeform 606"/>
            <p:cNvSpPr>
              <a:spLocks/>
            </p:cNvSpPr>
            <p:nvPr/>
          </p:nvSpPr>
          <p:spPr bwMode="auto">
            <a:xfrm>
              <a:off x="4781" y="2340"/>
              <a:ext cx="64" cy="95"/>
            </a:xfrm>
            <a:custGeom>
              <a:avLst/>
              <a:gdLst/>
              <a:ahLst/>
              <a:cxnLst>
                <a:cxn ang="0">
                  <a:pos x="27" y="11"/>
                </a:cxn>
                <a:cxn ang="0">
                  <a:pos x="37" y="0"/>
                </a:cxn>
                <a:cxn ang="0">
                  <a:pos x="30" y="21"/>
                </a:cxn>
                <a:cxn ang="0">
                  <a:pos x="23" y="40"/>
                </a:cxn>
                <a:cxn ang="0">
                  <a:pos x="0" y="51"/>
                </a:cxn>
                <a:cxn ang="0">
                  <a:pos x="16" y="26"/>
                </a:cxn>
                <a:cxn ang="0">
                  <a:pos x="24" y="17"/>
                </a:cxn>
                <a:cxn ang="0">
                  <a:pos x="29" y="8"/>
                </a:cxn>
              </a:cxnLst>
              <a:rect l="0" t="0" r="r" b="b"/>
              <a:pathLst>
                <a:path w="38" h="53">
                  <a:moveTo>
                    <a:pt x="27" y="11"/>
                  </a:moveTo>
                  <a:cubicBezTo>
                    <a:pt x="30" y="7"/>
                    <a:pt x="33" y="3"/>
                    <a:pt x="37" y="0"/>
                  </a:cubicBezTo>
                  <a:cubicBezTo>
                    <a:pt x="38" y="6"/>
                    <a:pt x="32" y="16"/>
                    <a:pt x="30" y="21"/>
                  </a:cubicBezTo>
                  <a:cubicBezTo>
                    <a:pt x="27" y="27"/>
                    <a:pt x="24" y="33"/>
                    <a:pt x="23" y="40"/>
                  </a:cubicBezTo>
                  <a:cubicBezTo>
                    <a:pt x="19" y="53"/>
                    <a:pt x="12" y="51"/>
                    <a:pt x="0" y="51"/>
                  </a:cubicBezTo>
                  <a:cubicBezTo>
                    <a:pt x="4" y="41"/>
                    <a:pt x="9" y="34"/>
                    <a:pt x="16" y="26"/>
                  </a:cubicBezTo>
                  <a:cubicBezTo>
                    <a:pt x="19" y="23"/>
                    <a:pt x="22" y="21"/>
                    <a:pt x="24" y="17"/>
                  </a:cubicBezTo>
                  <a:cubicBezTo>
                    <a:pt x="26" y="14"/>
                    <a:pt x="26" y="10"/>
                    <a:pt x="29" y="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94" name="Freeform 607"/>
            <p:cNvSpPr>
              <a:spLocks/>
            </p:cNvSpPr>
            <p:nvPr/>
          </p:nvSpPr>
          <p:spPr bwMode="auto">
            <a:xfrm>
              <a:off x="4783" y="2372"/>
              <a:ext cx="1" cy="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3"/>
                </a:cxn>
              </a:cxnLst>
              <a:rect l="0" t="0" r="r" b="b"/>
              <a:pathLst>
                <a:path w="1" h="13">
                  <a:moveTo>
                    <a:pt x="0" y="0"/>
                  </a:moveTo>
                  <a:cubicBezTo>
                    <a:pt x="1" y="4"/>
                    <a:pt x="1" y="9"/>
                    <a:pt x="0" y="13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95" name="Freeform 608"/>
            <p:cNvSpPr>
              <a:spLocks/>
            </p:cNvSpPr>
            <p:nvPr/>
          </p:nvSpPr>
          <p:spPr bwMode="auto">
            <a:xfrm>
              <a:off x="4773" y="2374"/>
              <a:ext cx="3" cy="20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1" y="0"/>
                </a:cxn>
                <a:cxn ang="0">
                  <a:pos x="0" y="11"/>
                </a:cxn>
              </a:cxnLst>
              <a:rect l="0" t="0" r="r" b="b"/>
              <a:pathLst>
                <a:path w="2" h="11">
                  <a:moveTo>
                    <a:pt x="2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1" y="4"/>
                    <a:pt x="1" y="8"/>
                    <a:pt x="0" y="11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96" name="Freeform 609"/>
            <p:cNvSpPr>
              <a:spLocks/>
            </p:cNvSpPr>
            <p:nvPr/>
          </p:nvSpPr>
          <p:spPr bwMode="auto">
            <a:xfrm>
              <a:off x="4759" y="2376"/>
              <a:ext cx="2" cy="16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9"/>
                </a:cxn>
              </a:cxnLst>
              <a:rect l="0" t="0" r="r" b="b"/>
              <a:pathLst>
                <a:path w="1" h="9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3"/>
                    <a:pt x="1" y="6"/>
                    <a:pt x="0" y="9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</p:grpSp>
      <p:grpSp>
        <p:nvGrpSpPr>
          <p:cNvPr id="97" name="Group 610"/>
          <p:cNvGrpSpPr>
            <a:grpSpLocks/>
          </p:cNvGrpSpPr>
          <p:nvPr/>
        </p:nvGrpSpPr>
        <p:grpSpPr bwMode="auto">
          <a:xfrm>
            <a:off x="4290705" y="4476750"/>
            <a:ext cx="181456" cy="173262"/>
            <a:chOff x="4344" y="2331"/>
            <a:chExt cx="227" cy="289"/>
          </a:xfrm>
          <a:solidFill>
            <a:srgbClr val="743116"/>
          </a:solidFill>
        </p:grpSpPr>
        <p:sp>
          <p:nvSpPr>
            <p:cNvPr id="98" name="Freeform 611"/>
            <p:cNvSpPr>
              <a:spLocks/>
            </p:cNvSpPr>
            <p:nvPr/>
          </p:nvSpPr>
          <p:spPr bwMode="auto">
            <a:xfrm>
              <a:off x="4344" y="2331"/>
              <a:ext cx="227" cy="289"/>
            </a:xfrm>
            <a:custGeom>
              <a:avLst/>
              <a:gdLst/>
              <a:ahLst/>
              <a:cxnLst>
                <a:cxn ang="0">
                  <a:pos x="77" y="10"/>
                </a:cxn>
                <a:cxn ang="0">
                  <a:pos x="47" y="11"/>
                </a:cxn>
                <a:cxn ang="0">
                  <a:pos x="26" y="41"/>
                </a:cxn>
                <a:cxn ang="0">
                  <a:pos x="4" y="70"/>
                </a:cxn>
                <a:cxn ang="0">
                  <a:pos x="34" y="129"/>
                </a:cxn>
                <a:cxn ang="0">
                  <a:pos x="72" y="148"/>
                </a:cxn>
                <a:cxn ang="0">
                  <a:pos x="119" y="106"/>
                </a:cxn>
                <a:cxn ang="0">
                  <a:pos x="129" y="74"/>
                </a:cxn>
                <a:cxn ang="0">
                  <a:pos x="118" y="28"/>
                </a:cxn>
                <a:cxn ang="0">
                  <a:pos x="77" y="10"/>
                </a:cxn>
              </a:cxnLst>
              <a:rect l="0" t="0" r="r" b="b"/>
              <a:pathLst>
                <a:path w="135" h="161">
                  <a:moveTo>
                    <a:pt x="77" y="10"/>
                  </a:moveTo>
                  <a:cubicBezTo>
                    <a:pt x="62" y="2"/>
                    <a:pt x="52" y="0"/>
                    <a:pt x="47" y="11"/>
                  </a:cubicBezTo>
                  <a:cubicBezTo>
                    <a:pt x="43" y="23"/>
                    <a:pt x="37" y="34"/>
                    <a:pt x="26" y="41"/>
                  </a:cubicBezTo>
                  <a:cubicBezTo>
                    <a:pt x="14" y="48"/>
                    <a:pt x="0" y="41"/>
                    <a:pt x="4" y="70"/>
                  </a:cubicBezTo>
                  <a:cubicBezTo>
                    <a:pt x="8" y="99"/>
                    <a:pt x="21" y="125"/>
                    <a:pt x="34" y="129"/>
                  </a:cubicBezTo>
                  <a:cubicBezTo>
                    <a:pt x="47" y="133"/>
                    <a:pt x="50" y="161"/>
                    <a:pt x="72" y="148"/>
                  </a:cubicBezTo>
                  <a:cubicBezTo>
                    <a:pt x="93" y="135"/>
                    <a:pt x="106" y="115"/>
                    <a:pt x="119" y="106"/>
                  </a:cubicBezTo>
                  <a:cubicBezTo>
                    <a:pt x="132" y="97"/>
                    <a:pt x="135" y="93"/>
                    <a:pt x="129" y="74"/>
                  </a:cubicBezTo>
                  <a:cubicBezTo>
                    <a:pt x="123" y="56"/>
                    <a:pt x="126" y="35"/>
                    <a:pt x="118" y="28"/>
                  </a:cubicBezTo>
                  <a:cubicBezTo>
                    <a:pt x="109" y="21"/>
                    <a:pt x="99" y="20"/>
                    <a:pt x="77" y="10"/>
                  </a:cubicBezTo>
                  <a:close/>
                </a:path>
              </a:pathLst>
            </a:custGeom>
            <a:grpFill/>
            <a:ln w="4763" cap="flat">
              <a:solidFill>
                <a:srgbClr val="34343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99" name="Freeform 612"/>
            <p:cNvSpPr>
              <a:spLocks/>
            </p:cNvSpPr>
            <p:nvPr/>
          </p:nvSpPr>
          <p:spPr bwMode="auto">
            <a:xfrm>
              <a:off x="4351" y="2378"/>
              <a:ext cx="195" cy="106"/>
            </a:xfrm>
            <a:custGeom>
              <a:avLst/>
              <a:gdLst/>
              <a:ahLst/>
              <a:cxnLst>
                <a:cxn ang="0">
                  <a:pos x="112" y="0"/>
                </a:cxn>
                <a:cxn ang="0">
                  <a:pos x="116" y="6"/>
                </a:cxn>
                <a:cxn ang="0">
                  <a:pos x="115" y="13"/>
                </a:cxn>
                <a:cxn ang="0">
                  <a:pos x="112" y="32"/>
                </a:cxn>
                <a:cxn ang="0">
                  <a:pos x="98" y="39"/>
                </a:cxn>
                <a:cxn ang="0">
                  <a:pos x="80" y="50"/>
                </a:cxn>
                <a:cxn ang="0">
                  <a:pos x="40" y="55"/>
                </a:cxn>
                <a:cxn ang="0">
                  <a:pos x="13" y="45"/>
                </a:cxn>
                <a:cxn ang="0">
                  <a:pos x="0" y="35"/>
                </a:cxn>
              </a:cxnLst>
              <a:rect l="0" t="0" r="r" b="b"/>
              <a:pathLst>
                <a:path w="116" h="59">
                  <a:moveTo>
                    <a:pt x="112" y="0"/>
                  </a:moveTo>
                  <a:cubicBezTo>
                    <a:pt x="113" y="2"/>
                    <a:pt x="115" y="3"/>
                    <a:pt x="116" y="6"/>
                  </a:cubicBezTo>
                  <a:cubicBezTo>
                    <a:pt x="116" y="7"/>
                    <a:pt x="115" y="11"/>
                    <a:pt x="115" y="13"/>
                  </a:cubicBezTo>
                  <a:cubicBezTo>
                    <a:pt x="115" y="19"/>
                    <a:pt x="115" y="26"/>
                    <a:pt x="112" y="32"/>
                  </a:cubicBezTo>
                  <a:cubicBezTo>
                    <a:pt x="108" y="32"/>
                    <a:pt x="102" y="37"/>
                    <a:pt x="98" y="39"/>
                  </a:cubicBezTo>
                  <a:cubicBezTo>
                    <a:pt x="91" y="42"/>
                    <a:pt x="86" y="47"/>
                    <a:pt x="80" y="50"/>
                  </a:cubicBezTo>
                  <a:cubicBezTo>
                    <a:pt x="68" y="55"/>
                    <a:pt x="52" y="59"/>
                    <a:pt x="40" y="55"/>
                  </a:cubicBezTo>
                  <a:cubicBezTo>
                    <a:pt x="31" y="52"/>
                    <a:pt x="21" y="49"/>
                    <a:pt x="13" y="45"/>
                  </a:cubicBezTo>
                  <a:cubicBezTo>
                    <a:pt x="8" y="44"/>
                    <a:pt x="0" y="40"/>
                    <a:pt x="0" y="35"/>
                  </a:cubicBezTo>
                </a:path>
              </a:pathLst>
            </a:custGeom>
            <a:grp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00" name="Freeform 613"/>
            <p:cNvSpPr>
              <a:spLocks/>
            </p:cNvSpPr>
            <p:nvPr/>
          </p:nvSpPr>
          <p:spPr bwMode="auto">
            <a:xfrm>
              <a:off x="4446" y="2435"/>
              <a:ext cx="95" cy="167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51" y="21"/>
                </a:cxn>
                <a:cxn ang="0">
                  <a:pos x="45" y="40"/>
                </a:cxn>
                <a:cxn ang="0">
                  <a:pos x="18" y="62"/>
                </a:cxn>
                <a:cxn ang="0">
                  <a:pos x="0" y="93"/>
                </a:cxn>
              </a:cxnLst>
              <a:rect l="0" t="0" r="r" b="b"/>
              <a:pathLst>
                <a:path w="56" h="93">
                  <a:moveTo>
                    <a:pt x="56" y="0"/>
                  </a:moveTo>
                  <a:cubicBezTo>
                    <a:pt x="53" y="6"/>
                    <a:pt x="52" y="14"/>
                    <a:pt x="51" y="21"/>
                  </a:cubicBezTo>
                  <a:cubicBezTo>
                    <a:pt x="50" y="28"/>
                    <a:pt x="51" y="36"/>
                    <a:pt x="45" y="40"/>
                  </a:cubicBezTo>
                  <a:cubicBezTo>
                    <a:pt x="36" y="47"/>
                    <a:pt x="26" y="54"/>
                    <a:pt x="18" y="62"/>
                  </a:cubicBezTo>
                  <a:cubicBezTo>
                    <a:pt x="11" y="69"/>
                    <a:pt x="10" y="90"/>
                    <a:pt x="0" y="93"/>
                  </a:cubicBezTo>
                </a:path>
              </a:pathLst>
            </a:custGeom>
            <a:grp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01" name="Freeform 614"/>
            <p:cNvSpPr>
              <a:spLocks/>
            </p:cNvSpPr>
            <p:nvPr/>
          </p:nvSpPr>
          <p:spPr bwMode="auto">
            <a:xfrm>
              <a:off x="4357" y="2344"/>
              <a:ext cx="145" cy="125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39" y="17"/>
                </a:cxn>
                <a:cxn ang="0">
                  <a:pos x="27" y="33"/>
                </a:cxn>
                <a:cxn ang="0">
                  <a:pos x="11" y="41"/>
                </a:cxn>
                <a:cxn ang="0">
                  <a:pos x="2" y="49"/>
                </a:cxn>
                <a:cxn ang="0">
                  <a:pos x="11" y="58"/>
                </a:cxn>
                <a:cxn ang="0">
                  <a:pos x="38" y="66"/>
                </a:cxn>
                <a:cxn ang="0">
                  <a:pos x="58" y="66"/>
                </a:cxn>
                <a:cxn ang="0">
                  <a:pos x="86" y="50"/>
                </a:cxn>
                <a:cxn ang="0">
                  <a:pos x="73" y="50"/>
                </a:cxn>
                <a:cxn ang="0">
                  <a:pos x="56" y="53"/>
                </a:cxn>
                <a:cxn ang="0">
                  <a:pos x="55" y="47"/>
                </a:cxn>
                <a:cxn ang="0">
                  <a:pos x="55" y="41"/>
                </a:cxn>
                <a:cxn ang="0">
                  <a:pos x="53" y="38"/>
                </a:cxn>
                <a:cxn ang="0">
                  <a:pos x="54" y="28"/>
                </a:cxn>
                <a:cxn ang="0">
                  <a:pos x="54" y="15"/>
                </a:cxn>
                <a:cxn ang="0">
                  <a:pos x="51" y="1"/>
                </a:cxn>
              </a:cxnLst>
              <a:rect l="0" t="0" r="r" b="b"/>
              <a:pathLst>
                <a:path w="86" h="70">
                  <a:moveTo>
                    <a:pt x="50" y="0"/>
                  </a:moveTo>
                  <a:cubicBezTo>
                    <a:pt x="40" y="2"/>
                    <a:pt x="41" y="10"/>
                    <a:pt x="39" y="17"/>
                  </a:cubicBezTo>
                  <a:cubicBezTo>
                    <a:pt x="37" y="24"/>
                    <a:pt x="33" y="30"/>
                    <a:pt x="27" y="33"/>
                  </a:cubicBezTo>
                  <a:cubicBezTo>
                    <a:pt x="22" y="36"/>
                    <a:pt x="16" y="38"/>
                    <a:pt x="11" y="41"/>
                  </a:cubicBezTo>
                  <a:cubicBezTo>
                    <a:pt x="7" y="43"/>
                    <a:pt x="3" y="44"/>
                    <a:pt x="2" y="49"/>
                  </a:cubicBezTo>
                  <a:cubicBezTo>
                    <a:pt x="0" y="56"/>
                    <a:pt x="6" y="56"/>
                    <a:pt x="11" y="58"/>
                  </a:cubicBezTo>
                  <a:cubicBezTo>
                    <a:pt x="20" y="60"/>
                    <a:pt x="29" y="64"/>
                    <a:pt x="38" y="66"/>
                  </a:cubicBezTo>
                  <a:cubicBezTo>
                    <a:pt x="46" y="67"/>
                    <a:pt x="51" y="70"/>
                    <a:pt x="58" y="66"/>
                  </a:cubicBezTo>
                  <a:cubicBezTo>
                    <a:pt x="68" y="61"/>
                    <a:pt x="77" y="55"/>
                    <a:pt x="86" y="50"/>
                  </a:cubicBezTo>
                  <a:cubicBezTo>
                    <a:pt x="82" y="50"/>
                    <a:pt x="77" y="50"/>
                    <a:pt x="73" y="50"/>
                  </a:cubicBezTo>
                  <a:cubicBezTo>
                    <a:pt x="69" y="50"/>
                    <a:pt x="59" y="55"/>
                    <a:pt x="56" y="53"/>
                  </a:cubicBezTo>
                  <a:cubicBezTo>
                    <a:pt x="53" y="51"/>
                    <a:pt x="55" y="50"/>
                    <a:pt x="55" y="47"/>
                  </a:cubicBezTo>
                  <a:cubicBezTo>
                    <a:pt x="55" y="45"/>
                    <a:pt x="56" y="43"/>
                    <a:pt x="55" y="41"/>
                  </a:cubicBezTo>
                  <a:cubicBezTo>
                    <a:pt x="55" y="40"/>
                    <a:pt x="53" y="39"/>
                    <a:pt x="53" y="38"/>
                  </a:cubicBezTo>
                  <a:cubicBezTo>
                    <a:pt x="52" y="35"/>
                    <a:pt x="53" y="32"/>
                    <a:pt x="54" y="28"/>
                  </a:cubicBezTo>
                  <a:cubicBezTo>
                    <a:pt x="54" y="23"/>
                    <a:pt x="54" y="20"/>
                    <a:pt x="54" y="15"/>
                  </a:cubicBezTo>
                  <a:cubicBezTo>
                    <a:pt x="54" y="12"/>
                    <a:pt x="55" y="2"/>
                    <a:pt x="51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02" name="Freeform 615"/>
            <p:cNvSpPr>
              <a:spLocks/>
            </p:cNvSpPr>
            <p:nvPr/>
          </p:nvSpPr>
          <p:spPr bwMode="auto">
            <a:xfrm>
              <a:off x="4357" y="2458"/>
              <a:ext cx="101" cy="13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31"/>
                </a:cxn>
                <a:cxn ang="0">
                  <a:pos x="26" y="51"/>
                </a:cxn>
                <a:cxn ang="0">
                  <a:pos x="44" y="64"/>
                </a:cxn>
                <a:cxn ang="0">
                  <a:pos x="55" y="69"/>
                </a:cxn>
                <a:cxn ang="0">
                  <a:pos x="57" y="55"/>
                </a:cxn>
                <a:cxn ang="0">
                  <a:pos x="59" y="48"/>
                </a:cxn>
                <a:cxn ang="0">
                  <a:pos x="48" y="41"/>
                </a:cxn>
                <a:cxn ang="0">
                  <a:pos x="36" y="26"/>
                </a:cxn>
                <a:cxn ang="0">
                  <a:pos x="33" y="16"/>
                </a:cxn>
                <a:cxn ang="0">
                  <a:pos x="27" y="14"/>
                </a:cxn>
                <a:cxn ang="0">
                  <a:pos x="6" y="1"/>
                </a:cxn>
              </a:cxnLst>
              <a:rect l="0" t="0" r="r" b="b"/>
              <a:pathLst>
                <a:path w="60" h="74">
                  <a:moveTo>
                    <a:pt x="0" y="0"/>
                  </a:moveTo>
                  <a:cubicBezTo>
                    <a:pt x="3" y="11"/>
                    <a:pt x="8" y="21"/>
                    <a:pt x="11" y="31"/>
                  </a:cubicBezTo>
                  <a:cubicBezTo>
                    <a:pt x="14" y="40"/>
                    <a:pt x="18" y="47"/>
                    <a:pt x="26" y="51"/>
                  </a:cubicBezTo>
                  <a:cubicBezTo>
                    <a:pt x="33" y="56"/>
                    <a:pt x="39" y="59"/>
                    <a:pt x="44" y="64"/>
                  </a:cubicBezTo>
                  <a:cubicBezTo>
                    <a:pt x="48" y="68"/>
                    <a:pt x="52" y="74"/>
                    <a:pt x="55" y="69"/>
                  </a:cubicBezTo>
                  <a:cubicBezTo>
                    <a:pt x="57" y="66"/>
                    <a:pt x="56" y="59"/>
                    <a:pt x="57" y="55"/>
                  </a:cubicBezTo>
                  <a:cubicBezTo>
                    <a:pt x="58" y="53"/>
                    <a:pt x="60" y="50"/>
                    <a:pt x="59" y="48"/>
                  </a:cubicBezTo>
                  <a:cubicBezTo>
                    <a:pt x="57" y="46"/>
                    <a:pt x="50" y="43"/>
                    <a:pt x="48" y="41"/>
                  </a:cubicBezTo>
                  <a:cubicBezTo>
                    <a:pt x="43" y="37"/>
                    <a:pt x="38" y="32"/>
                    <a:pt x="36" y="26"/>
                  </a:cubicBezTo>
                  <a:cubicBezTo>
                    <a:pt x="35" y="23"/>
                    <a:pt x="36" y="18"/>
                    <a:pt x="33" y="16"/>
                  </a:cubicBezTo>
                  <a:cubicBezTo>
                    <a:pt x="32" y="15"/>
                    <a:pt x="28" y="14"/>
                    <a:pt x="27" y="14"/>
                  </a:cubicBezTo>
                  <a:cubicBezTo>
                    <a:pt x="19" y="11"/>
                    <a:pt x="11" y="7"/>
                    <a:pt x="6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03" name="Freeform 616"/>
            <p:cNvSpPr>
              <a:spLocks/>
            </p:cNvSpPr>
            <p:nvPr/>
          </p:nvSpPr>
          <p:spPr bwMode="auto">
            <a:xfrm>
              <a:off x="4463" y="2426"/>
              <a:ext cx="98" cy="165"/>
            </a:xfrm>
            <a:custGeom>
              <a:avLst/>
              <a:gdLst/>
              <a:ahLst/>
              <a:cxnLst>
                <a:cxn ang="0">
                  <a:pos x="0" y="92"/>
                </a:cxn>
                <a:cxn ang="0">
                  <a:pos x="17" y="64"/>
                </a:cxn>
                <a:cxn ang="0">
                  <a:pos x="36" y="47"/>
                </a:cxn>
                <a:cxn ang="0">
                  <a:pos x="51" y="0"/>
                </a:cxn>
                <a:cxn ang="0">
                  <a:pos x="39" y="55"/>
                </a:cxn>
                <a:cxn ang="0">
                  <a:pos x="3" y="88"/>
                </a:cxn>
              </a:cxnLst>
              <a:rect l="0" t="0" r="r" b="b"/>
              <a:pathLst>
                <a:path w="58" h="92">
                  <a:moveTo>
                    <a:pt x="0" y="92"/>
                  </a:moveTo>
                  <a:cubicBezTo>
                    <a:pt x="6" y="82"/>
                    <a:pt x="9" y="72"/>
                    <a:pt x="17" y="64"/>
                  </a:cubicBezTo>
                  <a:cubicBezTo>
                    <a:pt x="23" y="58"/>
                    <a:pt x="30" y="54"/>
                    <a:pt x="36" y="47"/>
                  </a:cubicBezTo>
                  <a:cubicBezTo>
                    <a:pt x="47" y="36"/>
                    <a:pt x="48" y="15"/>
                    <a:pt x="51" y="0"/>
                  </a:cubicBezTo>
                  <a:cubicBezTo>
                    <a:pt x="57" y="22"/>
                    <a:pt x="58" y="42"/>
                    <a:pt x="39" y="55"/>
                  </a:cubicBezTo>
                  <a:cubicBezTo>
                    <a:pt x="25" y="65"/>
                    <a:pt x="15" y="77"/>
                    <a:pt x="3" y="8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04" name="Freeform 617"/>
            <p:cNvSpPr>
              <a:spLocks/>
            </p:cNvSpPr>
            <p:nvPr/>
          </p:nvSpPr>
          <p:spPr bwMode="auto">
            <a:xfrm>
              <a:off x="4507" y="2442"/>
              <a:ext cx="7" cy="1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10"/>
                </a:cxn>
              </a:cxnLst>
              <a:rect l="0" t="0" r="r" b="b"/>
              <a:pathLst>
                <a:path w="4" h="10">
                  <a:moveTo>
                    <a:pt x="1" y="0"/>
                  </a:moveTo>
                  <a:cubicBezTo>
                    <a:pt x="0" y="4"/>
                    <a:pt x="3" y="7"/>
                    <a:pt x="4" y="10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05" name="Freeform 618"/>
            <p:cNvSpPr>
              <a:spLocks/>
            </p:cNvSpPr>
            <p:nvPr/>
          </p:nvSpPr>
          <p:spPr bwMode="auto">
            <a:xfrm>
              <a:off x="4500" y="2448"/>
              <a:ext cx="2" cy="1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1" y="10"/>
                </a:cxn>
              </a:cxnLst>
              <a:rect l="0" t="0" r="r" b="b"/>
              <a:pathLst>
                <a:path w="1" h="10">
                  <a:moveTo>
                    <a:pt x="0" y="1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4"/>
                    <a:pt x="1" y="7"/>
                    <a:pt x="1" y="10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06" name="Freeform 619"/>
            <p:cNvSpPr>
              <a:spLocks/>
            </p:cNvSpPr>
            <p:nvPr/>
          </p:nvSpPr>
          <p:spPr bwMode="auto">
            <a:xfrm>
              <a:off x="4470" y="2466"/>
              <a:ext cx="7" cy="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8"/>
                </a:cxn>
              </a:cxnLst>
              <a:rect l="0" t="0" r="r" b="b"/>
              <a:pathLst>
                <a:path w="4" h="8">
                  <a:moveTo>
                    <a:pt x="0" y="0"/>
                  </a:moveTo>
                  <a:cubicBezTo>
                    <a:pt x="2" y="2"/>
                    <a:pt x="3" y="5"/>
                    <a:pt x="4" y="8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07" name="Freeform 620"/>
            <p:cNvSpPr>
              <a:spLocks/>
            </p:cNvSpPr>
            <p:nvPr/>
          </p:nvSpPr>
          <p:spPr bwMode="auto">
            <a:xfrm>
              <a:off x="4462" y="2469"/>
              <a:ext cx="6" cy="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8"/>
                </a:cxn>
              </a:cxnLst>
              <a:rect l="0" t="0" r="r" b="b"/>
              <a:pathLst>
                <a:path w="4" h="8">
                  <a:moveTo>
                    <a:pt x="0" y="0"/>
                  </a:moveTo>
                  <a:cubicBezTo>
                    <a:pt x="1" y="1"/>
                    <a:pt x="3" y="5"/>
                    <a:pt x="4" y="8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08" name="Freeform 621"/>
            <p:cNvSpPr>
              <a:spLocks/>
            </p:cNvSpPr>
            <p:nvPr/>
          </p:nvSpPr>
          <p:spPr bwMode="auto">
            <a:xfrm>
              <a:off x="4473" y="2539"/>
              <a:ext cx="4" cy="16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0" y="0"/>
                </a:cxn>
              </a:cxnLst>
              <a:rect l="0" t="0" r="r" b="b"/>
              <a:pathLst>
                <a:path w="2" h="9">
                  <a:moveTo>
                    <a:pt x="1" y="9"/>
                  </a:moveTo>
                  <a:cubicBezTo>
                    <a:pt x="2" y="7"/>
                    <a:pt x="0" y="2"/>
                    <a:pt x="0" y="0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</p:grpSp>
      <p:grpSp>
        <p:nvGrpSpPr>
          <p:cNvPr id="109" name="Group 622"/>
          <p:cNvGrpSpPr>
            <a:grpSpLocks/>
          </p:cNvGrpSpPr>
          <p:nvPr/>
        </p:nvGrpSpPr>
        <p:grpSpPr bwMode="auto">
          <a:xfrm>
            <a:off x="4083670" y="4545995"/>
            <a:ext cx="246204" cy="229616"/>
            <a:chOff x="4236" y="1620"/>
            <a:chExt cx="308" cy="383"/>
          </a:xfrm>
          <a:solidFill>
            <a:srgbClr val="743116"/>
          </a:solidFill>
        </p:grpSpPr>
        <p:sp>
          <p:nvSpPr>
            <p:cNvPr id="110" name="Freeform 623"/>
            <p:cNvSpPr>
              <a:spLocks/>
            </p:cNvSpPr>
            <p:nvPr/>
          </p:nvSpPr>
          <p:spPr bwMode="auto">
            <a:xfrm>
              <a:off x="4339" y="1620"/>
              <a:ext cx="205" cy="201"/>
            </a:xfrm>
            <a:custGeom>
              <a:avLst/>
              <a:gdLst/>
              <a:ahLst/>
              <a:cxnLst>
                <a:cxn ang="0">
                  <a:pos x="82" y="1"/>
                </a:cxn>
                <a:cxn ang="0">
                  <a:pos x="47" y="0"/>
                </a:cxn>
                <a:cxn ang="0">
                  <a:pos x="21" y="17"/>
                </a:cxn>
                <a:cxn ang="0">
                  <a:pos x="6" y="53"/>
                </a:cxn>
                <a:cxn ang="0">
                  <a:pos x="29" y="96"/>
                </a:cxn>
                <a:cxn ang="0">
                  <a:pos x="57" y="108"/>
                </a:cxn>
                <a:cxn ang="0">
                  <a:pos x="102" y="103"/>
                </a:cxn>
                <a:cxn ang="0">
                  <a:pos x="119" y="82"/>
                </a:cxn>
                <a:cxn ang="0">
                  <a:pos x="106" y="36"/>
                </a:cxn>
                <a:cxn ang="0">
                  <a:pos x="82" y="1"/>
                </a:cxn>
              </a:cxnLst>
              <a:rect l="0" t="0" r="r" b="b"/>
              <a:pathLst>
                <a:path w="122" h="112">
                  <a:moveTo>
                    <a:pt x="82" y="1"/>
                  </a:moveTo>
                  <a:cubicBezTo>
                    <a:pt x="82" y="1"/>
                    <a:pt x="56" y="0"/>
                    <a:pt x="47" y="0"/>
                  </a:cubicBezTo>
                  <a:cubicBezTo>
                    <a:pt x="39" y="0"/>
                    <a:pt x="29" y="6"/>
                    <a:pt x="21" y="17"/>
                  </a:cubicBezTo>
                  <a:cubicBezTo>
                    <a:pt x="14" y="29"/>
                    <a:pt x="0" y="44"/>
                    <a:pt x="6" y="53"/>
                  </a:cubicBezTo>
                  <a:cubicBezTo>
                    <a:pt x="11" y="62"/>
                    <a:pt x="17" y="83"/>
                    <a:pt x="29" y="96"/>
                  </a:cubicBezTo>
                  <a:cubicBezTo>
                    <a:pt x="40" y="109"/>
                    <a:pt x="36" y="112"/>
                    <a:pt x="57" y="108"/>
                  </a:cubicBezTo>
                  <a:cubicBezTo>
                    <a:pt x="79" y="103"/>
                    <a:pt x="88" y="109"/>
                    <a:pt x="102" y="103"/>
                  </a:cubicBezTo>
                  <a:cubicBezTo>
                    <a:pt x="116" y="98"/>
                    <a:pt x="122" y="99"/>
                    <a:pt x="119" y="82"/>
                  </a:cubicBezTo>
                  <a:cubicBezTo>
                    <a:pt x="116" y="65"/>
                    <a:pt x="106" y="36"/>
                    <a:pt x="106" y="36"/>
                  </a:cubicBezTo>
                  <a:lnTo>
                    <a:pt x="82" y="1"/>
                  </a:lnTo>
                  <a:close/>
                </a:path>
              </a:pathLst>
            </a:custGeom>
            <a:grpFill/>
            <a:ln w="4763" cap="flat">
              <a:solidFill>
                <a:srgbClr val="34343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11" name="Freeform 624"/>
            <p:cNvSpPr>
              <a:spLocks/>
            </p:cNvSpPr>
            <p:nvPr/>
          </p:nvSpPr>
          <p:spPr bwMode="auto">
            <a:xfrm>
              <a:off x="4236" y="1793"/>
              <a:ext cx="163" cy="210"/>
            </a:xfrm>
            <a:custGeom>
              <a:avLst/>
              <a:gdLst/>
              <a:ahLst/>
              <a:cxnLst>
                <a:cxn ang="0">
                  <a:pos x="61" y="7"/>
                </a:cxn>
                <a:cxn ang="0">
                  <a:pos x="32" y="13"/>
                </a:cxn>
                <a:cxn ang="0">
                  <a:pos x="18" y="63"/>
                </a:cxn>
                <a:cxn ang="0">
                  <a:pos x="0" y="76"/>
                </a:cxn>
                <a:cxn ang="0">
                  <a:pos x="10" y="98"/>
                </a:cxn>
                <a:cxn ang="0">
                  <a:pos x="28" y="112"/>
                </a:cxn>
                <a:cxn ang="0">
                  <a:pos x="59" y="99"/>
                </a:cxn>
                <a:cxn ang="0">
                  <a:pos x="94" y="88"/>
                </a:cxn>
                <a:cxn ang="0">
                  <a:pos x="93" y="56"/>
                </a:cxn>
                <a:cxn ang="0">
                  <a:pos x="61" y="7"/>
                </a:cxn>
              </a:cxnLst>
              <a:rect l="0" t="0" r="r" b="b"/>
              <a:pathLst>
                <a:path w="97" h="117">
                  <a:moveTo>
                    <a:pt x="61" y="7"/>
                  </a:moveTo>
                  <a:cubicBezTo>
                    <a:pt x="46" y="1"/>
                    <a:pt x="41" y="0"/>
                    <a:pt x="32" y="13"/>
                  </a:cubicBezTo>
                  <a:cubicBezTo>
                    <a:pt x="23" y="26"/>
                    <a:pt x="18" y="63"/>
                    <a:pt x="18" y="6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2" y="94"/>
                    <a:pt x="10" y="98"/>
                  </a:cubicBezTo>
                  <a:cubicBezTo>
                    <a:pt x="19" y="102"/>
                    <a:pt x="23" y="108"/>
                    <a:pt x="28" y="112"/>
                  </a:cubicBezTo>
                  <a:cubicBezTo>
                    <a:pt x="32" y="117"/>
                    <a:pt x="44" y="108"/>
                    <a:pt x="59" y="99"/>
                  </a:cubicBezTo>
                  <a:cubicBezTo>
                    <a:pt x="75" y="91"/>
                    <a:pt x="91" y="99"/>
                    <a:pt x="94" y="88"/>
                  </a:cubicBezTo>
                  <a:cubicBezTo>
                    <a:pt x="97" y="76"/>
                    <a:pt x="95" y="69"/>
                    <a:pt x="93" y="56"/>
                  </a:cubicBezTo>
                  <a:cubicBezTo>
                    <a:pt x="90" y="43"/>
                    <a:pt x="82" y="17"/>
                    <a:pt x="61" y="7"/>
                  </a:cubicBezTo>
                  <a:close/>
                </a:path>
              </a:pathLst>
            </a:custGeom>
            <a:grpFill/>
            <a:ln w="4763" cap="flat">
              <a:solidFill>
                <a:srgbClr val="34343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12" name="Freeform 625"/>
            <p:cNvSpPr>
              <a:spLocks/>
            </p:cNvSpPr>
            <p:nvPr/>
          </p:nvSpPr>
          <p:spPr bwMode="auto">
            <a:xfrm>
              <a:off x="4345" y="1662"/>
              <a:ext cx="157" cy="71"/>
            </a:xfrm>
            <a:custGeom>
              <a:avLst/>
              <a:gdLst/>
              <a:ahLst/>
              <a:cxnLst>
                <a:cxn ang="0">
                  <a:pos x="93" y="0"/>
                </a:cxn>
                <a:cxn ang="0">
                  <a:pos x="78" y="13"/>
                </a:cxn>
                <a:cxn ang="0">
                  <a:pos x="63" y="28"/>
                </a:cxn>
                <a:cxn ang="0">
                  <a:pos x="34" y="39"/>
                </a:cxn>
                <a:cxn ang="0">
                  <a:pos x="0" y="26"/>
                </a:cxn>
              </a:cxnLst>
              <a:rect l="0" t="0" r="r" b="b"/>
              <a:pathLst>
                <a:path w="93" h="40">
                  <a:moveTo>
                    <a:pt x="93" y="0"/>
                  </a:moveTo>
                  <a:cubicBezTo>
                    <a:pt x="88" y="1"/>
                    <a:pt x="82" y="9"/>
                    <a:pt x="78" y="13"/>
                  </a:cubicBezTo>
                  <a:cubicBezTo>
                    <a:pt x="73" y="18"/>
                    <a:pt x="68" y="23"/>
                    <a:pt x="63" y="28"/>
                  </a:cubicBezTo>
                  <a:cubicBezTo>
                    <a:pt x="55" y="35"/>
                    <a:pt x="44" y="38"/>
                    <a:pt x="34" y="39"/>
                  </a:cubicBezTo>
                  <a:cubicBezTo>
                    <a:pt x="19" y="40"/>
                    <a:pt x="11" y="32"/>
                    <a:pt x="0" y="26"/>
                  </a:cubicBezTo>
                </a:path>
              </a:pathLst>
            </a:custGeom>
            <a:grp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13" name="Freeform 626"/>
            <p:cNvSpPr>
              <a:spLocks/>
            </p:cNvSpPr>
            <p:nvPr/>
          </p:nvSpPr>
          <p:spPr bwMode="auto">
            <a:xfrm>
              <a:off x="4431" y="1723"/>
              <a:ext cx="52" cy="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19"/>
                </a:cxn>
                <a:cxn ang="0">
                  <a:pos x="10" y="32"/>
                </a:cxn>
                <a:cxn ang="0">
                  <a:pos x="31" y="50"/>
                </a:cxn>
              </a:cxnLst>
              <a:rect l="0" t="0" r="r" b="b"/>
              <a:pathLst>
                <a:path w="31" h="50">
                  <a:moveTo>
                    <a:pt x="0" y="0"/>
                  </a:moveTo>
                  <a:cubicBezTo>
                    <a:pt x="2" y="6"/>
                    <a:pt x="1" y="13"/>
                    <a:pt x="3" y="19"/>
                  </a:cubicBezTo>
                  <a:cubicBezTo>
                    <a:pt x="4" y="25"/>
                    <a:pt x="6" y="28"/>
                    <a:pt x="10" y="32"/>
                  </a:cubicBezTo>
                  <a:cubicBezTo>
                    <a:pt x="16" y="39"/>
                    <a:pt x="25" y="43"/>
                    <a:pt x="31" y="50"/>
                  </a:cubicBezTo>
                </a:path>
              </a:pathLst>
            </a:custGeom>
            <a:grp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14" name="Freeform 627"/>
            <p:cNvSpPr>
              <a:spLocks/>
            </p:cNvSpPr>
            <p:nvPr/>
          </p:nvSpPr>
          <p:spPr bwMode="auto">
            <a:xfrm>
              <a:off x="4266" y="1866"/>
              <a:ext cx="71" cy="4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27" y="11"/>
                </a:cxn>
                <a:cxn ang="0">
                  <a:pos x="42" y="0"/>
                </a:cxn>
              </a:cxnLst>
              <a:rect l="0" t="0" r="r" b="b"/>
              <a:pathLst>
                <a:path w="42" h="22">
                  <a:moveTo>
                    <a:pt x="0" y="22"/>
                  </a:moveTo>
                  <a:cubicBezTo>
                    <a:pt x="10" y="20"/>
                    <a:pt x="18" y="17"/>
                    <a:pt x="27" y="11"/>
                  </a:cubicBezTo>
                  <a:cubicBezTo>
                    <a:pt x="32" y="8"/>
                    <a:pt x="37" y="3"/>
                    <a:pt x="42" y="0"/>
                  </a:cubicBezTo>
                </a:path>
              </a:pathLst>
            </a:custGeom>
            <a:grp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15" name="Freeform 628"/>
            <p:cNvSpPr>
              <a:spLocks/>
            </p:cNvSpPr>
            <p:nvPr/>
          </p:nvSpPr>
          <p:spPr bwMode="auto">
            <a:xfrm>
              <a:off x="4327" y="1800"/>
              <a:ext cx="50" cy="1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6"/>
                </a:cxn>
                <a:cxn ang="0">
                  <a:pos x="6" y="40"/>
                </a:cxn>
                <a:cxn ang="0">
                  <a:pos x="18" y="52"/>
                </a:cxn>
                <a:cxn ang="0">
                  <a:pos x="26" y="64"/>
                </a:cxn>
                <a:cxn ang="0">
                  <a:pos x="27" y="90"/>
                </a:cxn>
              </a:cxnLst>
              <a:rect l="0" t="0" r="r" b="b"/>
              <a:pathLst>
                <a:path w="30" h="90">
                  <a:moveTo>
                    <a:pt x="0" y="0"/>
                  </a:moveTo>
                  <a:cubicBezTo>
                    <a:pt x="4" y="8"/>
                    <a:pt x="5" y="17"/>
                    <a:pt x="5" y="26"/>
                  </a:cubicBezTo>
                  <a:cubicBezTo>
                    <a:pt x="5" y="31"/>
                    <a:pt x="4" y="36"/>
                    <a:pt x="6" y="40"/>
                  </a:cubicBezTo>
                  <a:cubicBezTo>
                    <a:pt x="12" y="42"/>
                    <a:pt x="15" y="47"/>
                    <a:pt x="18" y="52"/>
                  </a:cubicBezTo>
                  <a:cubicBezTo>
                    <a:pt x="21" y="56"/>
                    <a:pt x="25" y="60"/>
                    <a:pt x="26" y="64"/>
                  </a:cubicBezTo>
                  <a:cubicBezTo>
                    <a:pt x="30" y="72"/>
                    <a:pt x="24" y="82"/>
                    <a:pt x="27" y="90"/>
                  </a:cubicBezTo>
                </a:path>
              </a:pathLst>
            </a:custGeom>
            <a:grp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16" name="Freeform 629"/>
            <p:cNvSpPr>
              <a:spLocks/>
            </p:cNvSpPr>
            <p:nvPr/>
          </p:nvSpPr>
          <p:spPr bwMode="auto">
            <a:xfrm>
              <a:off x="4356" y="1629"/>
              <a:ext cx="90" cy="101"/>
            </a:xfrm>
            <a:custGeom>
              <a:avLst/>
              <a:gdLst/>
              <a:ahLst/>
              <a:cxnLst>
                <a:cxn ang="0">
                  <a:pos x="29" y="2"/>
                </a:cxn>
                <a:cxn ang="0">
                  <a:pos x="9" y="25"/>
                </a:cxn>
                <a:cxn ang="0">
                  <a:pos x="0" y="43"/>
                </a:cxn>
                <a:cxn ang="0">
                  <a:pos x="46" y="44"/>
                </a:cxn>
                <a:cxn ang="0">
                  <a:pos x="37" y="32"/>
                </a:cxn>
                <a:cxn ang="0">
                  <a:pos x="28" y="0"/>
                </a:cxn>
              </a:cxnLst>
              <a:rect l="0" t="0" r="r" b="b"/>
              <a:pathLst>
                <a:path w="54" h="56">
                  <a:moveTo>
                    <a:pt x="29" y="2"/>
                  </a:moveTo>
                  <a:cubicBezTo>
                    <a:pt x="19" y="6"/>
                    <a:pt x="15" y="16"/>
                    <a:pt x="9" y="25"/>
                  </a:cubicBezTo>
                  <a:cubicBezTo>
                    <a:pt x="5" y="30"/>
                    <a:pt x="3" y="37"/>
                    <a:pt x="0" y="43"/>
                  </a:cubicBezTo>
                  <a:cubicBezTo>
                    <a:pt x="11" y="53"/>
                    <a:pt x="35" y="56"/>
                    <a:pt x="46" y="44"/>
                  </a:cubicBezTo>
                  <a:cubicBezTo>
                    <a:pt x="54" y="36"/>
                    <a:pt x="42" y="37"/>
                    <a:pt x="37" y="32"/>
                  </a:cubicBezTo>
                  <a:cubicBezTo>
                    <a:pt x="29" y="25"/>
                    <a:pt x="29" y="9"/>
                    <a:pt x="28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17" name="Freeform 630"/>
            <p:cNvSpPr>
              <a:spLocks/>
            </p:cNvSpPr>
            <p:nvPr/>
          </p:nvSpPr>
          <p:spPr bwMode="auto">
            <a:xfrm>
              <a:off x="4367" y="1733"/>
              <a:ext cx="78" cy="69"/>
            </a:xfrm>
            <a:custGeom>
              <a:avLst/>
              <a:gdLst/>
              <a:ahLst/>
              <a:cxnLst>
                <a:cxn ang="0">
                  <a:pos x="22" y="2"/>
                </a:cxn>
                <a:cxn ang="0">
                  <a:pos x="0" y="1"/>
                </a:cxn>
                <a:cxn ang="0">
                  <a:pos x="19" y="34"/>
                </a:cxn>
                <a:cxn ang="0">
                  <a:pos x="29" y="38"/>
                </a:cxn>
                <a:cxn ang="0">
                  <a:pos x="46" y="35"/>
                </a:cxn>
                <a:cxn ang="0">
                  <a:pos x="33" y="21"/>
                </a:cxn>
                <a:cxn ang="0">
                  <a:pos x="23" y="4"/>
                </a:cxn>
              </a:cxnLst>
              <a:rect l="0" t="0" r="r" b="b"/>
              <a:pathLst>
                <a:path w="46" h="38">
                  <a:moveTo>
                    <a:pt x="22" y="2"/>
                  </a:moveTo>
                  <a:cubicBezTo>
                    <a:pt x="14" y="5"/>
                    <a:pt x="7" y="0"/>
                    <a:pt x="0" y="1"/>
                  </a:cubicBezTo>
                  <a:cubicBezTo>
                    <a:pt x="6" y="12"/>
                    <a:pt x="11" y="24"/>
                    <a:pt x="19" y="34"/>
                  </a:cubicBezTo>
                  <a:cubicBezTo>
                    <a:pt x="22" y="38"/>
                    <a:pt x="24" y="38"/>
                    <a:pt x="29" y="38"/>
                  </a:cubicBezTo>
                  <a:cubicBezTo>
                    <a:pt x="35" y="37"/>
                    <a:pt x="41" y="37"/>
                    <a:pt x="46" y="35"/>
                  </a:cubicBezTo>
                  <a:cubicBezTo>
                    <a:pt x="43" y="30"/>
                    <a:pt x="37" y="27"/>
                    <a:pt x="33" y="21"/>
                  </a:cubicBezTo>
                  <a:cubicBezTo>
                    <a:pt x="30" y="16"/>
                    <a:pt x="26" y="10"/>
                    <a:pt x="23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18" name="Freeform 631"/>
            <p:cNvSpPr>
              <a:spLocks/>
            </p:cNvSpPr>
            <p:nvPr/>
          </p:nvSpPr>
          <p:spPr bwMode="auto">
            <a:xfrm>
              <a:off x="4273" y="1798"/>
              <a:ext cx="46" cy="99"/>
            </a:xfrm>
            <a:custGeom>
              <a:avLst/>
              <a:gdLst/>
              <a:ahLst/>
              <a:cxnLst>
                <a:cxn ang="0">
                  <a:pos x="25" y="4"/>
                </a:cxn>
                <a:cxn ang="0">
                  <a:pos x="10" y="22"/>
                </a:cxn>
                <a:cxn ang="0">
                  <a:pos x="5" y="37"/>
                </a:cxn>
                <a:cxn ang="0">
                  <a:pos x="2" y="52"/>
                </a:cxn>
                <a:cxn ang="0">
                  <a:pos x="6" y="54"/>
                </a:cxn>
                <a:cxn ang="0">
                  <a:pos x="24" y="45"/>
                </a:cxn>
                <a:cxn ang="0">
                  <a:pos x="27" y="32"/>
                </a:cxn>
                <a:cxn ang="0">
                  <a:pos x="24" y="6"/>
                </a:cxn>
              </a:cxnLst>
              <a:rect l="0" t="0" r="r" b="b"/>
              <a:pathLst>
                <a:path w="27" h="55">
                  <a:moveTo>
                    <a:pt x="25" y="4"/>
                  </a:moveTo>
                  <a:cubicBezTo>
                    <a:pt x="14" y="0"/>
                    <a:pt x="12" y="14"/>
                    <a:pt x="10" y="22"/>
                  </a:cubicBezTo>
                  <a:cubicBezTo>
                    <a:pt x="8" y="27"/>
                    <a:pt x="7" y="32"/>
                    <a:pt x="5" y="37"/>
                  </a:cubicBezTo>
                  <a:cubicBezTo>
                    <a:pt x="4" y="41"/>
                    <a:pt x="0" y="48"/>
                    <a:pt x="2" y="52"/>
                  </a:cubicBezTo>
                  <a:cubicBezTo>
                    <a:pt x="3" y="55"/>
                    <a:pt x="2" y="55"/>
                    <a:pt x="6" y="54"/>
                  </a:cubicBezTo>
                  <a:cubicBezTo>
                    <a:pt x="11" y="52"/>
                    <a:pt x="20" y="49"/>
                    <a:pt x="24" y="45"/>
                  </a:cubicBezTo>
                  <a:cubicBezTo>
                    <a:pt x="27" y="41"/>
                    <a:pt x="27" y="37"/>
                    <a:pt x="27" y="32"/>
                  </a:cubicBezTo>
                  <a:cubicBezTo>
                    <a:pt x="26" y="23"/>
                    <a:pt x="23" y="14"/>
                    <a:pt x="24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19" name="Freeform 632"/>
            <p:cNvSpPr>
              <a:spLocks/>
            </p:cNvSpPr>
            <p:nvPr/>
          </p:nvSpPr>
          <p:spPr bwMode="auto">
            <a:xfrm>
              <a:off x="4246" y="1906"/>
              <a:ext cx="64" cy="82"/>
            </a:xfrm>
            <a:custGeom>
              <a:avLst/>
              <a:gdLst/>
              <a:ahLst/>
              <a:cxnLst>
                <a:cxn ang="0">
                  <a:pos x="27" y="2"/>
                </a:cxn>
                <a:cxn ang="0">
                  <a:pos x="0" y="20"/>
                </a:cxn>
                <a:cxn ang="0">
                  <a:pos x="32" y="46"/>
                </a:cxn>
                <a:cxn ang="0">
                  <a:pos x="36" y="35"/>
                </a:cxn>
                <a:cxn ang="0">
                  <a:pos x="36" y="28"/>
                </a:cxn>
                <a:cxn ang="0">
                  <a:pos x="27" y="16"/>
                </a:cxn>
                <a:cxn ang="0">
                  <a:pos x="26" y="0"/>
                </a:cxn>
              </a:cxnLst>
              <a:rect l="0" t="0" r="r" b="b"/>
              <a:pathLst>
                <a:path w="38" h="46">
                  <a:moveTo>
                    <a:pt x="27" y="2"/>
                  </a:moveTo>
                  <a:cubicBezTo>
                    <a:pt x="18" y="2"/>
                    <a:pt x="4" y="11"/>
                    <a:pt x="0" y="20"/>
                  </a:cubicBezTo>
                  <a:cubicBezTo>
                    <a:pt x="11" y="28"/>
                    <a:pt x="20" y="41"/>
                    <a:pt x="32" y="46"/>
                  </a:cubicBezTo>
                  <a:cubicBezTo>
                    <a:pt x="34" y="43"/>
                    <a:pt x="35" y="39"/>
                    <a:pt x="36" y="35"/>
                  </a:cubicBezTo>
                  <a:cubicBezTo>
                    <a:pt x="37" y="32"/>
                    <a:pt x="38" y="31"/>
                    <a:pt x="36" y="28"/>
                  </a:cubicBezTo>
                  <a:cubicBezTo>
                    <a:pt x="33" y="23"/>
                    <a:pt x="29" y="22"/>
                    <a:pt x="27" y="16"/>
                  </a:cubicBezTo>
                  <a:cubicBezTo>
                    <a:pt x="25" y="11"/>
                    <a:pt x="25" y="6"/>
                    <a:pt x="2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20" name="Freeform 633"/>
            <p:cNvSpPr>
              <a:spLocks/>
            </p:cNvSpPr>
            <p:nvPr/>
          </p:nvSpPr>
          <p:spPr bwMode="auto">
            <a:xfrm>
              <a:off x="4453" y="1735"/>
              <a:ext cx="77" cy="70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22" y="35"/>
                </a:cxn>
                <a:cxn ang="0">
                  <a:pos x="35" y="35"/>
                </a:cxn>
                <a:cxn ang="0">
                  <a:pos x="45" y="26"/>
                </a:cxn>
                <a:cxn ang="0">
                  <a:pos x="39" y="0"/>
                </a:cxn>
                <a:cxn ang="0">
                  <a:pos x="26" y="21"/>
                </a:cxn>
                <a:cxn ang="0">
                  <a:pos x="1" y="18"/>
                </a:cxn>
              </a:cxnLst>
              <a:rect l="0" t="0" r="r" b="b"/>
              <a:pathLst>
                <a:path w="46" h="39">
                  <a:moveTo>
                    <a:pt x="0" y="18"/>
                  </a:moveTo>
                  <a:cubicBezTo>
                    <a:pt x="4" y="25"/>
                    <a:pt x="15" y="31"/>
                    <a:pt x="22" y="35"/>
                  </a:cubicBezTo>
                  <a:cubicBezTo>
                    <a:pt x="28" y="39"/>
                    <a:pt x="30" y="38"/>
                    <a:pt x="35" y="35"/>
                  </a:cubicBezTo>
                  <a:cubicBezTo>
                    <a:pt x="40" y="33"/>
                    <a:pt x="44" y="31"/>
                    <a:pt x="45" y="26"/>
                  </a:cubicBezTo>
                  <a:cubicBezTo>
                    <a:pt x="46" y="17"/>
                    <a:pt x="41" y="8"/>
                    <a:pt x="39" y="0"/>
                  </a:cubicBezTo>
                  <a:cubicBezTo>
                    <a:pt x="40" y="8"/>
                    <a:pt x="33" y="19"/>
                    <a:pt x="26" y="21"/>
                  </a:cubicBezTo>
                  <a:cubicBezTo>
                    <a:pt x="19" y="24"/>
                    <a:pt x="8" y="20"/>
                    <a:pt x="1" y="1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21" name="Freeform 634"/>
            <p:cNvSpPr>
              <a:spLocks/>
            </p:cNvSpPr>
            <p:nvPr/>
          </p:nvSpPr>
          <p:spPr bwMode="auto">
            <a:xfrm>
              <a:off x="4344" y="1821"/>
              <a:ext cx="47" cy="137"/>
            </a:xfrm>
            <a:custGeom>
              <a:avLst/>
              <a:gdLst/>
              <a:ahLst/>
              <a:cxnLst>
                <a:cxn ang="0">
                  <a:pos x="2" y="28"/>
                </a:cxn>
                <a:cxn ang="0">
                  <a:pos x="15" y="44"/>
                </a:cxn>
                <a:cxn ang="0">
                  <a:pos x="19" y="55"/>
                </a:cxn>
                <a:cxn ang="0">
                  <a:pos x="21" y="74"/>
                </a:cxn>
                <a:cxn ang="0">
                  <a:pos x="26" y="62"/>
                </a:cxn>
                <a:cxn ang="0">
                  <a:pos x="24" y="34"/>
                </a:cxn>
                <a:cxn ang="0">
                  <a:pos x="2" y="0"/>
                </a:cxn>
                <a:cxn ang="0">
                  <a:pos x="2" y="10"/>
                </a:cxn>
                <a:cxn ang="0">
                  <a:pos x="4" y="29"/>
                </a:cxn>
              </a:cxnLst>
              <a:rect l="0" t="0" r="r" b="b"/>
              <a:pathLst>
                <a:path w="28" h="76">
                  <a:moveTo>
                    <a:pt x="2" y="28"/>
                  </a:moveTo>
                  <a:cubicBezTo>
                    <a:pt x="6" y="33"/>
                    <a:pt x="12" y="37"/>
                    <a:pt x="15" y="44"/>
                  </a:cubicBezTo>
                  <a:cubicBezTo>
                    <a:pt x="17" y="47"/>
                    <a:pt x="18" y="51"/>
                    <a:pt x="19" y="55"/>
                  </a:cubicBezTo>
                  <a:cubicBezTo>
                    <a:pt x="21" y="61"/>
                    <a:pt x="22" y="67"/>
                    <a:pt x="21" y="74"/>
                  </a:cubicBezTo>
                  <a:cubicBezTo>
                    <a:pt x="28" y="76"/>
                    <a:pt x="26" y="66"/>
                    <a:pt x="26" y="62"/>
                  </a:cubicBezTo>
                  <a:cubicBezTo>
                    <a:pt x="26" y="53"/>
                    <a:pt x="25" y="43"/>
                    <a:pt x="24" y="34"/>
                  </a:cubicBezTo>
                  <a:cubicBezTo>
                    <a:pt x="22" y="23"/>
                    <a:pt x="11" y="6"/>
                    <a:pt x="2" y="0"/>
                  </a:cubicBezTo>
                  <a:cubicBezTo>
                    <a:pt x="0" y="2"/>
                    <a:pt x="2" y="7"/>
                    <a:pt x="2" y="10"/>
                  </a:cubicBezTo>
                  <a:cubicBezTo>
                    <a:pt x="3" y="16"/>
                    <a:pt x="4" y="22"/>
                    <a:pt x="4" y="2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22" name="Freeform 635"/>
            <p:cNvSpPr>
              <a:spLocks/>
            </p:cNvSpPr>
            <p:nvPr/>
          </p:nvSpPr>
          <p:spPr bwMode="auto">
            <a:xfrm>
              <a:off x="4327" y="1861"/>
              <a:ext cx="3" cy="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14"/>
                </a:cxn>
              </a:cxnLst>
              <a:rect l="0" t="0" r="r" b="b"/>
              <a:pathLst>
                <a:path w="2" h="14">
                  <a:moveTo>
                    <a:pt x="0" y="0"/>
                  </a:moveTo>
                  <a:cubicBezTo>
                    <a:pt x="0" y="5"/>
                    <a:pt x="0" y="10"/>
                    <a:pt x="2" y="14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23" name="Freeform 636"/>
            <p:cNvSpPr>
              <a:spLocks/>
            </p:cNvSpPr>
            <p:nvPr/>
          </p:nvSpPr>
          <p:spPr bwMode="auto">
            <a:xfrm>
              <a:off x="4325" y="1811"/>
              <a:ext cx="14" cy="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cubicBezTo>
                    <a:pt x="3" y="0"/>
                    <a:pt x="6" y="2"/>
                    <a:pt x="8" y="4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24" name="Freeform 637"/>
            <p:cNvSpPr>
              <a:spLocks/>
            </p:cNvSpPr>
            <p:nvPr/>
          </p:nvSpPr>
          <p:spPr bwMode="auto">
            <a:xfrm>
              <a:off x="4329" y="1827"/>
              <a:ext cx="13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2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3" y="1"/>
                    <a:pt x="5" y="1"/>
                    <a:pt x="8" y="2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25" name="Freeform 638"/>
            <p:cNvSpPr>
              <a:spLocks/>
            </p:cNvSpPr>
            <p:nvPr/>
          </p:nvSpPr>
          <p:spPr bwMode="auto">
            <a:xfrm>
              <a:off x="4465" y="1683"/>
              <a:ext cx="10" cy="1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1" y="0"/>
                    <a:pt x="6" y="8"/>
                    <a:pt x="6" y="10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26" name="Freeform 639"/>
            <p:cNvSpPr>
              <a:spLocks/>
            </p:cNvSpPr>
            <p:nvPr/>
          </p:nvSpPr>
          <p:spPr bwMode="auto">
            <a:xfrm>
              <a:off x="4472" y="1676"/>
              <a:ext cx="11" cy="14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8"/>
                </a:cxn>
              </a:cxnLst>
              <a:rect l="0" t="0" r="r" b="b"/>
              <a:pathLst>
                <a:path w="7" h="8">
                  <a:moveTo>
                    <a:pt x="0" y="1"/>
                  </a:moveTo>
                  <a:cubicBezTo>
                    <a:pt x="1" y="0"/>
                    <a:pt x="6" y="6"/>
                    <a:pt x="7" y="8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27" name="Freeform 640"/>
            <p:cNvSpPr>
              <a:spLocks/>
            </p:cNvSpPr>
            <p:nvPr/>
          </p:nvSpPr>
          <p:spPr bwMode="auto">
            <a:xfrm>
              <a:off x="4482" y="1667"/>
              <a:ext cx="11" cy="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9"/>
                </a:cxn>
              </a:cxnLst>
              <a:rect l="0" t="0" r="r" b="b"/>
              <a:pathLst>
                <a:path w="7" h="9">
                  <a:moveTo>
                    <a:pt x="0" y="0"/>
                  </a:moveTo>
                  <a:cubicBezTo>
                    <a:pt x="1" y="2"/>
                    <a:pt x="6" y="6"/>
                    <a:pt x="7" y="9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28" name="Freeform 641"/>
            <p:cNvSpPr>
              <a:spLocks/>
            </p:cNvSpPr>
            <p:nvPr/>
          </p:nvSpPr>
          <p:spPr bwMode="auto">
            <a:xfrm>
              <a:off x="4426" y="1714"/>
              <a:ext cx="10" cy="2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</a:cxnLst>
              <a:rect l="0" t="0" r="r" b="b"/>
              <a:pathLst>
                <a:path w="6" h="13">
                  <a:moveTo>
                    <a:pt x="6" y="0"/>
                  </a:moveTo>
                  <a:cubicBezTo>
                    <a:pt x="3" y="4"/>
                    <a:pt x="1" y="9"/>
                    <a:pt x="0" y="13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</p:grpSp>
      <p:grpSp>
        <p:nvGrpSpPr>
          <p:cNvPr id="129" name="Group 642"/>
          <p:cNvGrpSpPr>
            <a:grpSpLocks/>
          </p:cNvGrpSpPr>
          <p:nvPr/>
        </p:nvGrpSpPr>
        <p:grpSpPr bwMode="auto">
          <a:xfrm>
            <a:off x="3890749" y="4629577"/>
            <a:ext cx="138290" cy="167866"/>
            <a:chOff x="4302" y="1235"/>
            <a:chExt cx="173" cy="280"/>
          </a:xfrm>
          <a:solidFill>
            <a:srgbClr val="743116"/>
          </a:solidFill>
        </p:grpSpPr>
        <p:sp>
          <p:nvSpPr>
            <p:cNvPr id="130" name="Freeform 643"/>
            <p:cNvSpPr>
              <a:spLocks/>
            </p:cNvSpPr>
            <p:nvPr/>
          </p:nvSpPr>
          <p:spPr bwMode="auto">
            <a:xfrm>
              <a:off x="4302" y="1235"/>
              <a:ext cx="173" cy="280"/>
            </a:xfrm>
            <a:custGeom>
              <a:avLst/>
              <a:gdLst/>
              <a:ahLst/>
              <a:cxnLst>
                <a:cxn ang="0">
                  <a:pos x="81" y="8"/>
                </a:cxn>
                <a:cxn ang="0">
                  <a:pos x="54" y="6"/>
                </a:cxn>
                <a:cxn ang="0">
                  <a:pos x="32" y="29"/>
                </a:cxn>
                <a:cxn ang="0">
                  <a:pos x="0" y="104"/>
                </a:cxn>
                <a:cxn ang="0">
                  <a:pos x="7" y="138"/>
                </a:cxn>
                <a:cxn ang="0">
                  <a:pos x="24" y="149"/>
                </a:cxn>
                <a:cxn ang="0">
                  <a:pos x="48" y="155"/>
                </a:cxn>
                <a:cxn ang="0">
                  <a:pos x="67" y="143"/>
                </a:cxn>
                <a:cxn ang="0">
                  <a:pos x="75" y="70"/>
                </a:cxn>
                <a:cxn ang="0">
                  <a:pos x="101" y="26"/>
                </a:cxn>
                <a:cxn ang="0">
                  <a:pos x="81" y="8"/>
                </a:cxn>
              </a:cxnLst>
              <a:rect l="0" t="0" r="r" b="b"/>
              <a:pathLst>
                <a:path w="103" h="156">
                  <a:moveTo>
                    <a:pt x="81" y="8"/>
                  </a:moveTo>
                  <a:cubicBezTo>
                    <a:pt x="72" y="7"/>
                    <a:pt x="62" y="0"/>
                    <a:pt x="54" y="6"/>
                  </a:cubicBezTo>
                  <a:cubicBezTo>
                    <a:pt x="47" y="12"/>
                    <a:pt x="37" y="22"/>
                    <a:pt x="32" y="29"/>
                  </a:cubicBezTo>
                  <a:cubicBezTo>
                    <a:pt x="27" y="36"/>
                    <a:pt x="1" y="86"/>
                    <a:pt x="0" y="104"/>
                  </a:cubicBezTo>
                  <a:cubicBezTo>
                    <a:pt x="0" y="123"/>
                    <a:pt x="7" y="138"/>
                    <a:pt x="7" y="138"/>
                  </a:cubicBezTo>
                  <a:cubicBezTo>
                    <a:pt x="7" y="138"/>
                    <a:pt x="19" y="142"/>
                    <a:pt x="24" y="149"/>
                  </a:cubicBezTo>
                  <a:cubicBezTo>
                    <a:pt x="30" y="156"/>
                    <a:pt x="40" y="156"/>
                    <a:pt x="48" y="155"/>
                  </a:cubicBezTo>
                  <a:cubicBezTo>
                    <a:pt x="56" y="154"/>
                    <a:pt x="67" y="148"/>
                    <a:pt x="67" y="143"/>
                  </a:cubicBezTo>
                  <a:cubicBezTo>
                    <a:pt x="67" y="143"/>
                    <a:pt x="60" y="100"/>
                    <a:pt x="75" y="70"/>
                  </a:cubicBezTo>
                  <a:cubicBezTo>
                    <a:pt x="89" y="40"/>
                    <a:pt x="103" y="29"/>
                    <a:pt x="101" y="26"/>
                  </a:cubicBezTo>
                  <a:cubicBezTo>
                    <a:pt x="99" y="22"/>
                    <a:pt x="81" y="8"/>
                    <a:pt x="81" y="8"/>
                  </a:cubicBezTo>
                  <a:close/>
                </a:path>
              </a:pathLst>
            </a:custGeom>
            <a:grpFill/>
            <a:ln w="4763" cap="flat">
              <a:solidFill>
                <a:srgbClr val="343434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31" name="Freeform 644"/>
            <p:cNvSpPr>
              <a:spLocks/>
            </p:cNvSpPr>
            <p:nvPr/>
          </p:nvSpPr>
          <p:spPr bwMode="auto">
            <a:xfrm>
              <a:off x="4356" y="1287"/>
              <a:ext cx="114" cy="211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46" y="14"/>
                </a:cxn>
                <a:cxn ang="0">
                  <a:pos x="20" y="34"/>
                </a:cxn>
                <a:cxn ang="0">
                  <a:pos x="4" y="50"/>
                </a:cxn>
                <a:cxn ang="0">
                  <a:pos x="7" y="63"/>
                </a:cxn>
                <a:cxn ang="0">
                  <a:pos x="23" y="96"/>
                </a:cxn>
                <a:cxn ang="0">
                  <a:pos x="36" y="118"/>
                </a:cxn>
                <a:cxn ang="0">
                  <a:pos x="36" y="118"/>
                </a:cxn>
              </a:cxnLst>
              <a:rect l="0" t="0" r="r" b="b"/>
              <a:pathLst>
                <a:path w="68" h="118">
                  <a:moveTo>
                    <a:pt x="68" y="0"/>
                  </a:moveTo>
                  <a:cubicBezTo>
                    <a:pt x="60" y="3"/>
                    <a:pt x="53" y="10"/>
                    <a:pt x="46" y="14"/>
                  </a:cubicBezTo>
                  <a:cubicBezTo>
                    <a:pt x="36" y="20"/>
                    <a:pt x="28" y="26"/>
                    <a:pt x="20" y="34"/>
                  </a:cubicBezTo>
                  <a:cubicBezTo>
                    <a:pt x="15" y="39"/>
                    <a:pt x="8" y="44"/>
                    <a:pt x="4" y="50"/>
                  </a:cubicBezTo>
                  <a:cubicBezTo>
                    <a:pt x="0" y="55"/>
                    <a:pt x="4" y="58"/>
                    <a:pt x="7" y="63"/>
                  </a:cubicBezTo>
                  <a:cubicBezTo>
                    <a:pt x="13" y="74"/>
                    <a:pt x="19" y="85"/>
                    <a:pt x="23" y="96"/>
                  </a:cubicBezTo>
                  <a:cubicBezTo>
                    <a:pt x="27" y="104"/>
                    <a:pt x="31" y="111"/>
                    <a:pt x="36" y="118"/>
                  </a:cubicBezTo>
                  <a:cubicBezTo>
                    <a:pt x="36" y="118"/>
                    <a:pt x="36" y="118"/>
                    <a:pt x="36" y="118"/>
                  </a:cubicBezTo>
                </a:path>
              </a:pathLst>
            </a:custGeom>
            <a:grp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32" name="Freeform 645"/>
            <p:cNvSpPr>
              <a:spLocks/>
            </p:cNvSpPr>
            <p:nvPr/>
          </p:nvSpPr>
          <p:spPr bwMode="auto">
            <a:xfrm>
              <a:off x="4324" y="1382"/>
              <a:ext cx="35" cy="106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8" y="18"/>
                </a:cxn>
                <a:cxn ang="0">
                  <a:pos x="3" y="36"/>
                </a:cxn>
                <a:cxn ang="0">
                  <a:pos x="2" y="59"/>
                </a:cxn>
              </a:cxnLst>
              <a:rect l="0" t="0" r="r" b="b"/>
              <a:pathLst>
                <a:path w="21" h="59">
                  <a:moveTo>
                    <a:pt x="21" y="0"/>
                  </a:moveTo>
                  <a:cubicBezTo>
                    <a:pt x="18" y="6"/>
                    <a:pt x="12" y="12"/>
                    <a:pt x="8" y="18"/>
                  </a:cubicBezTo>
                  <a:cubicBezTo>
                    <a:pt x="5" y="24"/>
                    <a:pt x="4" y="29"/>
                    <a:pt x="3" y="36"/>
                  </a:cubicBezTo>
                  <a:cubicBezTo>
                    <a:pt x="2" y="42"/>
                    <a:pt x="0" y="54"/>
                    <a:pt x="2" y="59"/>
                  </a:cubicBezTo>
                </a:path>
              </a:pathLst>
            </a:custGeom>
            <a:grpFill/>
            <a:ln w="4763" cap="rnd">
              <a:solidFill>
                <a:srgbClr val="343434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33" name="Freeform 646"/>
            <p:cNvSpPr>
              <a:spLocks/>
            </p:cNvSpPr>
            <p:nvPr/>
          </p:nvSpPr>
          <p:spPr bwMode="auto">
            <a:xfrm>
              <a:off x="4305" y="1245"/>
              <a:ext cx="120" cy="230"/>
            </a:xfrm>
            <a:custGeom>
              <a:avLst/>
              <a:gdLst/>
              <a:ahLst/>
              <a:cxnLst>
                <a:cxn ang="0">
                  <a:pos x="71" y="6"/>
                </a:cxn>
                <a:cxn ang="0">
                  <a:pos x="57" y="3"/>
                </a:cxn>
                <a:cxn ang="0">
                  <a:pos x="35" y="24"/>
                </a:cxn>
                <a:cxn ang="0">
                  <a:pos x="23" y="43"/>
                </a:cxn>
                <a:cxn ang="0">
                  <a:pos x="14" y="64"/>
                </a:cxn>
                <a:cxn ang="0">
                  <a:pos x="6" y="82"/>
                </a:cxn>
                <a:cxn ang="0">
                  <a:pos x="1" y="97"/>
                </a:cxn>
                <a:cxn ang="0">
                  <a:pos x="4" y="114"/>
                </a:cxn>
                <a:cxn ang="0">
                  <a:pos x="7" y="128"/>
                </a:cxn>
                <a:cxn ang="0">
                  <a:pos x="12" y="109"/>
                </a:cxn>
                <a:cxn ang="0">
                  <a:pos x="18" y="88"/>
                </a:cxn>
                <a:cxn ang="0">
                  <a:pos x="30" y="65"/>
                </a:cxn>
                <a:cxn ang="0">
                  <a:pos x="48" y="27"/>
                </a:cxn>
                <a:cxn ang="0">
                  <a:pos x="60" y="12"/>
                </a:cxn>
                <a:cxn ang="0">
                  <a:pos x="67" y="4"/>
                </a:cxn>
              </a:cxnLst>
              <a:rect l="0" t="0" r="r" b="b"/>
              <a:pathLst>
                <a:path w="71" h="128">
                  <a:moveTo>
                    <a:pt x="71" y="6"/>
                  </a:moveTo>
                  <a:cubicBezTo>
                    <a:pt x="65" y="3"/>
                    <a:pt x="63" y="0"/>
                    <a:pt x="57" y="3"/>
                  </a:cubicBezTo>
                  <a:cubicBezTo>
                    <a:pt x="49" y="8"/>
                    <a:pt x="41" y="17"/>
                    <a:pt x="35" y="24"/>
                  </a:cubicBezTo>
                  <a:cubicBezTo>
                    <a:pt x="31" y="30"/>
                    <a:pt x="27" y="37"/>
                    <a:pt x="23" y="43"/>
                  </a:cubicBezTo>
                  <a:cubicBezTo>
                    <a:pt x="18" y="49"/>
                    <a:pt x="17" y="56"/>
                    <a:pt x="14" y="64"/>
                  </a:cubicBezTo>
                  <a:cubicBezTo>
                    <a:pt x="11" y="70"/>
                    <a:pt x="8" y="75"/>
                    <a:pt x="6" y="82"/>
                  </a:cubicBezTo>
                  <a:cubicBezTo>
                    <a:pt x="5" y="87"/>
                    <a:pt x="2" y="92"/>
                    <a:pt x="1" y="97"/>
                  </a:cubicBezTo>
                  <a:cubicBezTo>
                    <a:pt x="0" y="103"/>
                    <a:pt x="2" y="108"/>
                    <a:pt x="4" y="114"/>
                  </a:cubicBezTo>
                  <a:cubicBezTo>
                    <a:pt x="5" y="118"/>
                    <a:pt x="4" y="125"/>
                    <a:pt x="7" y="128"/>
                  </a:cubicBezTo>
                  <a:cubicBezTo>
                    <a:pt x="10" y="125"/>
                    <a:pt x="11" y="113"/>
                    <a:pt x="12" y="109"/>
                  </a:cubicBezTo>
                  <a:cubicBezTo>
                    <a:pt x="13" y="102"/>
                    <a:pt x="15" y="95"/>
                    <a:pt x="18" y="88"/>
                  </a:cubicBezTo>
                  <a:cubicBezTo>
                    <a:pt x="20" y="79"/>
                    <a:pt x="28" y="74"/>
                    <a:pt x="30" y="65"/>
                  </a:cubicBezTo>
                  <a:cubicBezTo>
                    <a:pt x="32" y="52"/>
                    <a:pt x="40" y="38"/>
                    <a:pt x="48" y="27"/>
                  </a:cubicBezTo>
                  <a:cubicBezTo>
                    <a:pt x="51" y="21"/>
                    <a:pt x="56" y="17"/>
                    <a:pt x="60" y="12"/>
                  </a:cubicBezTo>
                  <a:cubicBezTo>
                    <a:pt x="61" y="10"/>
                    <a:pt x="66" y="6"/>
                    <a:pt x="67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34" name="Freeform 647"/>
            <p:cNvSpPr>
              <a:spLocks/>
            </p:cNvSpPr>
            <p:nvPr/>
          </p:nvSpPr>
          <p:spPr bwMode="auto">
            <a:xfrm>
              <a:off x="4344" y="1439"/>
              <a:ext cx="62" cy="74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20" y="39"/>
                </a:cxn>
                <a:cxn ang="0">
                  <a:pos x="37" y="33"/>
                </a:cxn>
                <a:cxn ang="0">
                  <a:pos x="20" y="0"/>
                </a:cxn>
                <a:cxn ang="0">
                  <a:pos x="2" y="33"/>
                </a:cxn>
              </a:cxnLst>
              <a:rect l="0" t="0" r="r" b="b"/>
              <a:pathLst>
                <a:path w="37" h="41">
                  <a:moveTo>
                    <a:pt x="0" y="31"/>
                  </a:moveTo>
                  <a:cubicBezTo>
                    <a:pt x="6" y="36"/>
                    <a:pt x="12" y="41"/>
                    <a:pt x="20" y="39"/>
                  </a:cubicBezTo>
                  <a:cubicBezTo>
                    <a:pt x="26" y="38"/>
                    <a:pt x="32" y="36"/>
                    <a:pt x="37" y="33"/>
                  </a:cubicBezTo>
                  <a:cubicBezTo>
                    <a:pt x="33" y="22"/>
                    <a:pt x="22" y="12"/>
                    <a:pt x="20" y="0"/>
                  </a:cubicBezTo>
                  <a:cubicBezTo>
                    <a:pt x="21" y="15"/>
                    <a:pt x="8" y="21"/>
                    <a:pt x="2" y="3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35" name="Freeform 648"/>
            <p:cNvSpPr>
              <a:spLocks/>
            </p:cNvSpPr>
            <p:nvPr/>
          </p:nvSpPr>
          <p:spPr bwMode="auto">
            <a:xfrm>
              <a:off x="4388" y="1333"/>
              <a:ext cx="43" cy="135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12" y="75"/>
                </a:cxn>
                <a:cxn ang="0">
                  <a:pos x="14" y="33"/>
                </a:cxn>
                <a:cxn ang="0">
                  <a:pos x="26" y="0"/>
                </a:cxn>
                <a:cxn ang="0">
                  <a:pos x="7" y="32"/>
                </a:cxn>
                <a:cxn ang="0">
                  <a:pos x="0" y="46"/>
                </a:cxn>
              </a:cxnLst>
              <a:rect l="0" t="0" r="r" b="b"/>
              <a:pathLst>
                <a:path w="26" h="75">
                  <a:moveTo>
                    <a:pt x="0" y="46"/>
                  </a:moveTo>
                  <a:cubicBezTo>
                    <a:pt x="5" y="55"/>
                    <a:pt x="11" y="65"/>
                    <a:pt x="12" y="75"/>
                  </a:cubicBezTo>
                  <a:cubicBezTo>
                    <a:pt x="10" y="60"/>
                    <a:pt x="12" y="47"/>
                    <a:pt x="14" y="33"/>
                  </a:cubicBezTo>
                  <a:cubicBezTo>
                    <a:pt x="15" y="20"/>
                    <a:pt x="20" y="11"/>
                    <a:pt x="26" y="0"/>
                  </a:cubicBezTo>
                  <a:cubicBezTo>
                    <a:pt x="18" y="9"/>
                    <a:pt x="13" y="20"/>
                    <a:pt x="7" y="32"/>
                  </a:cubicBezTo>
                  <a:cubicBezTo>
                    <a:pt x="5" y="36"/>
                    <a:pt x="0" y="42"/>
                    <a:pt x="0" y="4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36" name="Freeform 649"/>
            <p:cNvSpPr>
              <a:spLocks/>
            </p:cNvSpPr>
            <p:nvPr/>
          </p:nvSpPr>
          <p:spPr bwMode="auto">
            <a:xfrm>
              <a:off x="4362" y="1364"/>
              <a:ext cx="12" cy="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8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cubicBezTo>
                    <a:pt x="1" y="1"/>
                    <a:pt x="5" y="6"/>
                    <a:pt x="7" y="8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37" name="Freeform 650"/>
            <p:cNvSpPr>
              <a:spLocks/>
            </p:cNvSpPr>
            <p:nvPr/>
          </p:nvSpPr>
          <p:spPr bwMode="auto">
            <a:xfrm>
              <a:off x="4376" y="1351"/>
              <a:ext cx="10" cy="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7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cubicBezTo>
                    <a:pt x="2" y="2"/>
                    <a:pt x="4" y="5"/>
                    <a:pt x="6" y="7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38" name="Freeform 651"/>
            <p:cNvSpPr>
              <a:spLocks/>
            </p:cNvSpPr>
            <p:nvPr/>
          </p:nvSpPr>
          <p:spPr bwMode="auto">
            <a:xfrm>
              <a:off x="4386" y="1341"/>
              <a:ext cx="8" cy="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7"/>
                </a:cxn>
              </a:cxnLst>
              <a:rect l="0" t="0" r="r" b="b"/>
              <a:pathLst>
                <a:path w="5" h="7">
                  <a:moveTo>
                    <a:pt x="0" y="0"/>
                  </a:moveTo>
                  <a:cubicBezTo>
                    <a:pt x="2" y="0"/>
                    <a:pt x="3" y="5"/>
                    <a:pt x="5" y="7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39" name="Freeform 652"/>
            <p:cNvSpPr>
              <a:spLocks/>
            </p:cNvSpPr>
            <p:nvPr/>
          </p:nvSpPr>
          <p:spPr bwMode="auto">
            <a:xfrm>
              <a:off x="4364" y="1389"/>
              <a:ext cx="15" cy="20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9" y="0"/>
                </a:cxn>
              </a:cxnLst>
              <a:rect l="0" t="0" r="r" b="b"/>
              <a:pathLst>
                <a:path w="9" h="11">
                  <a:moveTo>
                    <a:pt x="0" y="11"/>
                  </a:moveTo>
                  <a:cubicBezTo>
                    <a:pt x="3" y="10"/>
                    <a:pt x="6" y="3"/>
                    <a:pt x="9" y="0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40" name="Freeform 653"/>
            <p:cNvSpPr>
              <a:spLocks/>
            </p:cNvSpPr>
            <p:nvPr/>
          </p:nvSpPr>
          <p:spPr bwMode="auto">
            <a:xfrm>
              <a:off x="4371" y="1407"/>
              <a:ext cx="10" cy="11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6" y="0"/>
                </a:cxn>
              </a:cxnLst>
              <a:rect l="0" t="0" r="r" b="b"/>
              <a:pathLst>
                <a:path w="6" h="6">
                  <a:moveTo>
                    <a:pt x="0" y="5"/>
                  </a:moveTo>
                  <a:cubicBezTo>
                    <a:pt x="3" y="6"/>
                    <a:pt x="5" y="1"/>
                    <a:pt x="6" y="0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  <p:sp>
          <p:nvSpPr>
            <p:cNvPr id="141" name="Freeform 654"/>
            <p:cNvSpPr>
              <a:spLocks/>
            </p:cNvSpPr>
            <p:nvPr/>
          </p:nvSpPr>
          <p:spPr bwMode="auto">
            <a:xfrm>
              <a:off x="4441" y="1297"/>
              <a:ext cx="4" cy="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</a:cxnLst>
              <a:rect l="0" t="0" r="r" b="b"/>
              <a:pathLst>
                <a:path w="2" h="12">
                  <a:moveTo>
                    <a:pt x="0" y="0"/>
                  </a:moveTo>
                  <a:cubicBezTo>
                    <a:pt x="2" y="1"/>
                    <a:pt x="0" y="10"/>
                    <a:pt x="0" y="12"/>
                  </a:cubicBezTo>
                </a:path>
              </a:pathLst>
            </a:custGeom>
            <a:grpFill/>
            <a:ln w="9525" cap="flat">
              <a:solidFill>
                <a:srgbClr val="F7F7D8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200">
                <a:latin typeface="Bookman Old Style" pitchFamily="18" charset="0"/>
              </a:endParaRPr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533400" y="2286001"/>
            <a:ext cx="5029200" cy="646331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  <a:latin typeface="Bookman Old Style" pitchFamily="18" charset="0"/>
              </a:rPr>
              <a:t>Plants also excrete some waste substance into the soil</a:t>
            </a:r>
            <a:endParaRPr lang="en-US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533400" y="1880666"/>
            <a:ext cx="7924800" cy="369332"/>
          </a:xfrm>
          <a:prstGeom prst="rect">
            <a:avLst/>
          </a:prstGeom>
          <a:noFill/>
          <a:effectLst>
            <a:softEdge rad="317500"/>
          </a:effectLst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70C0"/>
                </a:solidFill>
                <a:latin typeface="Bookman Old Style" pitchFamily="18" charset="0"/>
              </a:rPr>
              <a:t>Other waste products are stored as resins and gum in old xylem</a:t>
            </a:r>
            <a:endParaRPr lang="en-US" i="1" dirty="0">
              <a:solidFill>
                <a:srgbClr val="0070C0"/>
              </a:solidFill>
              <a:latin typeface="Bookman Old Style" pitchFamily="18" charset="0"/>
            </a:endParaRPr>
          </a:p>
        </p:txBody>
      </p:sp>
      <p:sp>
        <p:nvSpPr>
          <p:cNvPr id="143" name="Cloud Callout 142"/>
          <p:cNvSpPr/>
          <p:nvPr/>
        </p:nvSpPr>
        <p:spPr>
          <a:xfrm>
            <a:off x="1399918" y="2134125"/>
            <a:ext cx="2559976" cy="609075"/>
          </a:xfrm>
          <a:prstGeom prst="cloudCallout">
            <a:avLst>
              <a:gd name="adj1" fmla="val 6138"/>
              <a:gd name="adj2" fmla="val -107010"/>
            </a:avLst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rPr>
              <a:t>Empty spaces in cells</a:t>
            </a:r>
            <a:endParaRPr kumimoji="0" lang="en-IN" sz="14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46" name="Cloud Callout 145"/>
          <p:cNvSpPr/>
          <p:nvPr/>
        </p:nvSpPr>
        <p:spPr>
          <a:xfrm>
            <a:off x="3455972" y="2419350"/>
            <a:ext cx="2559976" cy="422039"/>
          </a:xfrm>
          <a:prstGeom prst="cloudCallout">
            <a:avLst>
              <a:gd name="adj1" fmla="val 6138"/>
              <a:gd name="adj2" fmla="val -107010"/>
            </a:avLst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rPr>
              <a:t>Chemicals</a:t>
            </a:r>
            <a:endParaRPr kumimoji="0" lang="en-IN" sz="1400" b="1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646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42" grpId="0"/>
      <p:bldP spid="145" grpId="0"/>
      <p:bldP spid="143" grpId="0" animBg="1"/>
      <p:bldP spid="143" grpId="1" animBg="1"/>
      <p:bldP spid="146" grpId="0" animBg="1"/>
      <p:bldP spid="14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2286000" y="2187029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5225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  <a:effectLst/>
      </a:spPr>
      <a:bodyPr wrap="square">
        <a:spAutoFit/>
      </a:bodyPr>
      <a:lstStyle>
        <a:defPPr algn="ctr" eaLnBrk="1" hangingPunct="1">
          <a:spcBef>
            <a:spcPct val="50000"/>
          </a:spcBef>
          <a:defRPr kumimoji="1" dirty="0" smtClean="0">
            <a:solidFill>
              <a:srgbClr val="000099"/>
            </a:solidFill>
            <a:latin typeface="Bookman Old Style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6884</TotalTime>
  <Words>199</Words>
  <Application>Microsoft Office PowerPoint</Application>
  <PresentationFormat>On-screen Show (16:9)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Arabic Typesetting</vt:lpstr>
      <vt:lpstr>Arial</vt:lpstr>
      <vt:lpstr>Bookman Old Style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T.S BORA</cp:lastModifiedBy>
  <cp:revision>777</cp:revision>
  <dcterms:created xsi:type="dcterms:W3CDTF">2013-07-31T12:47:49Z</dcterms:created>
  <dcterms:modified xsi:type="dcterms:W3CDTF">2022-04-24T13:17:02Z</dcterms:modified>
</cp:coreProperties>
</file>